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4" r:id="rId2"/>
    <p:sldId id="265" r:id="rId3"/>
    <p:sldId id="274" r:id="rId4"/>
    <p:sldId id="275" r:id="rId5"/>
    <p:sldId id="259" r:id="rId6"/>
    <p:sldId id="270" r:id="rId7"/>
    <p:sldId id="276" r:id="rId8"/>
    <p:sldId id="268" r:id="rId9"/>
    <p:sldId id="269" r:id="rId10"/>
    <p:sldId id="271" r:id="rId11"/>
    <p:sldId id="27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5AFB5C-F34A-4EC1-A271-E2BF687A8934}"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en-US"/>
        </a:p>
      </dgm:t>
    </dgm:pt>
    <dgm:pt modelId="{6B524A41-3DA8-4C98-96A5-FE5A96979C8B}">
      <dgm:prSet phldrT="[Text]"/>
      <dgm:spPr/>
      <dgm:t>
        <a:bodyPr/>
        <a:lstStyle/>
        <a:p>
          <a:r>
            <a:rPr lang="en-US" b="1" i="1" dirty="0">
              <a:solidFill>
                <a:srgbClr val="0070C0"/>
              </a:solidFill>
            </a:rPr>
            <a:t>Combine similar business from one or more subsidiaries, putting all into a single company</a:t>
          </a:r>
          <a:endParaRPr lang="en-US" dirty="0"/>
        </a:p>
      </dgm:t>
    </dgm:pt>
    <dgm:pt modelId="{16CAB862-B6BA-4B2D-8A16-DC1E835DB83C}" type="parTrans" cxnId="{C4F7A222-D4C1-431D-861E-A7AF45777269}">
      <dgm:prSet/>
      <dgm:spPr/>
      <dgm:t>
        <a:bodyPr/>
        <a:lstStyle/>
        <a:p>
          <a:endParaRPr lang="en-US"/>
        </a:p>
      </dgm:t>
    </dgm:pt>
    <dgm:pt modelId="{FF91866C-AFC4-43DB-A3A8-6C3139A865F5}" type="sibTrans" cxnId="{C4F7A222-D4C1-431D-861E-A7AF45777269}">
      <dgm:prSet/>
      <dgm:spPr/>
      <dgm:t>
        <a:bodyPr/>
        <a:lstStyle/>
        <a:p>
          <a:endParaRPr lang="en-US"/>
        </a:p>
      </dgm:t>
    </dgm:pt>
    <dgm:pt modelId="{3393FEA3-0FA7-4435-89E1-C2FADDCFD26B}">
      <dgm:prSet phldrT="[Text]" custT="1"/>
      <dgm:spPr/>
      <dgm:t>
        <a:bodyPr/>
        <a:lstStyle/>
        <a:p>
          <a:r>
            <a:rPr lang="en-US" sz="1200" dirty="0"/>
            <a:t>Allows a corporate group to reduce the number of its regulated companies.</a:t>
          </a:r>
        </a:p>
      </dgm:t>
    </dgm:pt>
    <dgm:pt modelId="{54CE962F-0097-40F2-8E45-8218C897BFE4}" type="parTrans" cxnId="{838D12A5-6435-478E-A16B-C5E85B991420}">
      <dgm:prSet/>
      <dgm:spPr/>
      <dgm:t>
        <a:bodyPr/>
        <a:lstStyle/>
        <a:p>
          <a:endParaRPr lang="en-US"/>
        </a:p>
      </dgm:t>
    </dgm:pt>
    <dgm:pt modelId="{BFDF96FC-7719-4AD7-A842-68F5990031F6}" type="sibTrans" cxnId="{838D12A5-6435-478E-A16B-C5E85B991420}">
      <dgm:prSet/>
      <dgm:spPr/>
      <dgm:t>
        <a:bodyPr/>
        <a:lstStyle/>
        <a:p>
          <a:endParaRPr lang="en-US"/>
        </a:p>
      </dgm:t>
    </dgm:pt>
    <dgm:pt modelId="{CF1D4FB5-5151-4D8E-A0B8-9108B58F8C99}">
      <dgm:prSet phldrT="[Text]"/>
      <dgm:spPr/>
      <dgm:t>
        <a:bodyPr/>
        <a:lstStyle/>
        <a:p>
          <a:r>
            <a:rPr lang="en-US" b="1" i="1" dirty="0">
              <a:solidFill>
                <a:srgbClr val="0070C0"/>
              </a:solidFill>
            </a:rPr>
            <a:t>Transfer business between third parties</a:t>
          </a:r>
        </a:p>
      </dgm:t>
    </dgm:pt>
    <dgm:pt modelId="{AE49D728-2913-47C0-BC79-2C8A3A69E659}" type="parTrans" cxnId="{1C6CD28A-7A63-45F2-B325-76E0CA407C93}">
      <dgm:prSet/>
      <dgm:spPr/>
      <dgm:t>
        <a:bodyPr/>
        <a:lstStyle/>
        <a:p>
          <a:endParaRPr lang="en-US"/>
        </a:p>
      </dgm:t>
    </dgm:pt>
    <dgm:pt modelId="{8990BB95-F60D-4416-B2D0-67C7739246F1}" type="sibTrans" cxnId="{1C6CD28A-7A63-45F2-B325-76E0CA407C93}">
      <dgm:prSet/>
      <dgm:spPr/>
      <dgm:t>
        <a:bodyPr/>
        <a:lstStyle/>
        <a:p>
          <a:endParaRPr lang="en-US"/>
        </a:p>
      </dgm:t>
    </dgm:pt>
    <dgm:pt modelId="{C36B1A91-1C98-4E53-A828-05A648256B65}">
      <dgm:prSet phldrT="[Text]" custT="1"/>
      <dgm:spPr/>
      <dgm:t>
        <a:bodyPr/>
        <a:lstStyle/>
        <a:p>
          <a:r>
            <a:rPr lang="en-US" sz="1200" dirty="0"/>
            <a:t>To obtain business.</a:t>
          </a:r>
        </a:p>
      </dgm:t>
    </dgm:pt>
    <dgm:pt modelId="{7633D245-9325-4837-AFF5-48959C69D818}" type="parTrans" cxnId="{CA7E3161-2112-45F7-BD9B-910DC244A8B8}">
      <dgm:prSet/>
      <dgm:spPr/>
      <dgm:t>
        <a:bodyPr/>
        <a:lstStyle/>
        <a:p>
          <a:endParaRPr lang="en-US"/>
        </a:p>
      </dgm:t>
    </dgm:pt>
    <dgm:pt modelId="{25D537A8-F24C-45A3-97D6-7F237C2DF946}" type="sibTrans" cxnId="{CA7E3161-2112-45F7-BD9B-910DC244A8B8}">
      <dgm:prSet/>
      <dgm:spPr/>
      <dgm:t>
        <a:bodyPr/>
        <a:lstStyle/>
        <a:p>
          <a:endParaRPr lang="en-US"/>
        </a:p>
      </dgm:t>
    </dgm:pt>
    <dgm:pt modelId="{E0CCD073-4ECE-4F78-A7F6-8A20700FD49A}">
      <dgm:prSet phldrT="[Text]"/>
      <dgm:spPr/>
      <dgm:t>
        <a:bodyPr/>
        <a:lstStyle/>
        <a:p>
          <a:r>
            <a:rPr lang="en-US" b="1" i="1" dirty="0">
              <a:solidFill>
                <a:srgbClr val="0070C0"/>
              </a:solidFill>
            </a:rPr>
            <a:t>Separate out different books of business, putting them into separate companies</a:t>
          </a:r>
        </a:p>
      </dgm:t>
    </dgm:pt>
    <dgm:pt modelId="{25AFCAA7-27DA-4E46-951A-E913E3F97174}" type="parTrans" cxnId="{8D862574-2649-4B71-859D-AE136B30CAA4}">
      <dgm:prSet/>
      <dgm:spPr/>
      <dgm:t>
        <a:bodyPr/>
        <a:lstStyle/>
        <a:p>
          <a:endParaRPr lang="en-US"/>
        </a:p>
      </dgm:t>
    </dgm:pt>
    <dgm:pt modelId="{23CDEDDB-EFDB-4B47-9DEC-3E4A599389EC}" type="sibTrans" cxnId="{8D862574-2649-4B71-859D-AE136B30CAA4}">
      <dgm:prSet/>
      <dgm:spPr/>
      <dgm:t>
        <a:bodyPr/>
        <a:lstStyle/>
        <a:p>
          <a:endParaRPr lang="en-US"/>
        </a:p>
      </dgm:t>
    </dgm:pt>
    <dgm:pt modelId="{40036A9B-EE4E-4ECF-AD27-FE52664CACBB}">
      <dgm:prSet phldrT="[Text]" custT="1"/>
      <dgm:spPr/>
      <dgm:t>
        <a:bodyPr/>
        <a:lstStyle/>
        <a:p>
          <a:r>
            <a:rPr lang="en-US" sz="1200" dirty="0"/>
            <a:t>Separate old liabilities from new business.</a:t>
          </a:r>
        </a:p>
      </dgm:t>
    </dgm:pt>
    <dgm:pt modelId="{DACBEEFC-172F-4547-93F2-0FF043FA6E4A}" type="parTrans" cxnId="{176EF025-D10B-400B-B9F1-2652EB167109}">
      <dgm:prSet/>
      <dgm:spPr/>
      <dgm:t>
        <a:bodyPr/>
        <a:lstStyle/>
        <a:p>
          <a:endParaRPr lang="en-US"/>
        </a:p>
      </dgm:t>
    </dgm:pt>
    <dgm:pt modelId="{9AEAC730-BBB6-4B71-9E38-4C4A730566C9}" type="sibTrans" cxnId="{176EF025-D10B-400B-B9F1-2652EB167109}">
      <dgm:prSet/>
      <dgm:spPr/>
      <dgm:t>
        <a:bodyPr/>
        <a:lstStyle/>
        <a:p>
          <a:endParaRPr lang="en-US"/>
        </a:p>
      </dgm:t>
    </dgm:pt>
    <dgm:pt modelId="{E8D6D085-1EFB-44BB-A140-11BDD9D6476C}">
      <dgm:prSet custT="1"/>
      <dgm:spPr/>
      <dgm:t>
        <a:bodyPr/>
        <a:lstStyle/>
        <a:p>
          <a:r>
            <a:rPr lang="en-US" sz="1200" dirty="0"/>
            <a:t>Release excess capital for use elsewhere.</a:t>
          </a:r>
        </a:p>
      </dgm:t>
    </dgm:pt>
    <dgm:pt modelId="{E2CF1A3F-BA40-4C4B-9F5A-D8E3707AA1F5}" type="parTrans" cxnId="{9839FECD-C933-44A1-B8CD-6F7A9D299329}">
      <dgm:prSet/>
      <dgm:spPr/>
      <dgm:t>
        <a:bodyPr/>
        <a:lstStyle/>
        <a:p>
          <a:endParaRPr lang="en-US"/>
        </a:p>
      </dgm:t>
    </dgm:pt>
    <dgm:pt modelId="{5F972AF8-D87C-4DA6-A320-69526AF2BE15}" type="sibTrans" cxnId="{9839FECD-C933-44A1-B8CD-6F7A9D299329}">
      <dgm:prSet/>
      <dgm:spPr/>
      <dgm:t>
        <a:bodyPr/>
        <a:lstStyle/>
        <a:p>
          <a:endParaRPr lang="en-US"/>
        </a:p>
      </dgm:t>
    </dgm:pt>
    <dgm:pt modelId="{8925D146-A7D6-4C81-8EAD-940C871811A0}">
      <dgm:prSet custT="1"/>
      <dgm:spPr/>
      <dgm:t>
        <a:bodyPr/>
        <a:lstStyle/>
        <a:p>
          <a:r>
            <a:rPr lang="en-US" sz="1200" dirty="0"/>
            <a:t>Save ongoing management, regulatory and administrative costs.</a:t>
          </a:r>
        </a:p>
      </dgm:t>
    </dgm:pt>
    <dgm:pt modelId="{711F6779-36E4-4841-BC95-83A38972D5BC}" type="parTrans" cxnId="{A61928E6-3436-4361-99CC-1EDCA3DE2019}">
      <dgm:prSet/>
      <dgm:spPr/>
      <dgm:t>
        <a:bodyPr/>
        <a:lstStyle/>
        <a:p>
          <a:endParaRPr lang="en-US"/>
        </a:p>
      </dgm:t>
    </dgm:pt>
    <dgm:pt modelId="{23E25183-A5BF-4D34-931D-EB4B0C56AC31}" type="sibTrans" cxnId="{A61928E6-3436-4361-99CC-1EDCA3DE2019}">
      <dgm:prSet/>
      <dgm:spPr/>
      <dgm:t>
        <a:bodyPr/>
        <a:lstStyle/>
        <a:p>
          <a:endParaRPr lang="en-US"/>
        </a:p>
      </dgm:t>
    </dgm:pt>
    <dgm:pt modelId="{DB51694B-BCF6-45BA-A67A-BFB894485A33}">
      <dgm:prSet custT="1"/>
      <dgm:spPr/>
      <dgm:t>
        <a:bodyPr/>
        <a:lstStyle/>
        <a:p>
          <a:r>
            <a:rPr lang="en-US" sz="1200" dirty="0"/>
            <a:t>To exit business.</a:t>
          </a:r>
        </a:p>
      </dgm:t>
    </dgm:pt>
    <dgm:pt modelId="{725A1A60-C29D-4A78-8C68-4F9698887F89}" type="parTrans" cxnId="{6803028D-7A15-44D9-8BE7-4219C7C2D862}">
      <dgm:prSet/>
      <dgm:spPr/>
      <dgm:t>
        <a:bodyPr/>
        <a:lstStyle/>
        <a:p>
          <a:endParaRPr lang="en-US"/>
        </a:p>
      </dgm:t>
    </dgm:pt>
    <dgm:pt modelId="{B23102AC-7B6A-4F94-AED3-2A5919AD0630}" type="sibTrans" cxnId="{6803028D-7A15-44D9-8BE7-4219C7C2D862}">
      <dgm:prSet/>
      <dgm:spPr/>
      <dgm:t>
        <a:bodyPr/>
        <a:lstStyle/>
        <a:p>
          <a:endParaRPr lang="en-US"/>
        </a:p>
      </dgm:t>
    </dgm:pt>
    <dgm:pt modelId="{5C6145DD-229A-4EF6-BEBE-4FA0999C7BEC}">
      <dgm:prSet custT="1"/>
      <dgm:spPr/>
      <dgm:t>
        <a:bodyPr/>
        <a:lstStyle/>
        <a:p>
          <a:r>
            <a:rPr lang="en-US" sz="1200" dirty="0"/>
            <a:t>More flexible than a sale  as it only involves the run-off liabilities apart from the  whole company.</a:t>
          </a:r>
        </a:p>
      </dgm:t>
    </dgm:pt>
    <dgm:pt modelId="{9E51DE38-54F5-45AA-8013-388F01863653}" type="parTrans" cxnId="{1F9FB1E6-716C-432D-A88A-7CE733CFE542}">
      <dgm:prSet/>
      <dgm:spPr/>
      <dgm:t>
        <a:bodyPr/>
        <a:lstStyle/>
        <a:p>
          <a:endParaRPr lang="en-US"/>
        </a:p>
      </dgm:t>
    </dgm:pt>
    <dgm:pt modelId="{AC71E71C-BF4C-4B99-92E6-09945B6412D3}" type="sibTrans" cxnId="{1F9FB1E6-716C-432D-A88A-7CE733CFE542}">
      <dgm:prSet/>
      <dgm:spPr/>
      <dgm:t>
        <a:bodyPr/>
        <a:lstStyle/>
        <a:p>
          <a:endParaRPr lang="en-US"/>
        </a:p>
      </dgm:t>
    </dgm:pt>
    <dgm:pt modelId="{6CD7DDB3-152B-46D1-AAAB-C1F21BA27120}">
      <dgm:prSet custT="1"/>
      <dgm:spPr/>
      <dgm:t>
        <a:bodyPr/>
        <a:lstStyle/>
        <a:p>
          <a:r>
            <a:rPr lang="en-US" sz="1200" dirty="0"/>
            <a:t>Separate out liabilities that can be held to expiry or can be commuted.</a:t>
          </a:r>
        </a:p>
      </dgm:t>
    </dgm:pt>
    <dgm:pt modelId="{929BF493-280E-411D-A8F0-64CFB3173392}" type="parTrans" cxnId="{6B5B5735-EF30-4AA4-9242-C7AE8DE3BA41}">
      <dgm:prSet/>
      <dgm:spPr/>
      <dgm:t>
        <a:bodyPr/>
        <a:lstStyle/>
        <a:p>
          <a:endParaRPr lang="en-US"/>
        </a:p>
      </dgm:t>
    </dgm:pt>
    <dgm:pt modelId="{7358D395-8BBD-47FD-89E1-AA04186D9AE8}" type="sibTrans" cxnId="{6B5B5735-EF30-4AA4-9242-C7AE8DE3BA41}">
      <dgm:prSet/>
      <dgm:spPr/>
      <dgm:t>
        <a:bodyPr/>
        <a:lstStyle/>
        <a:p>
          <a:endParaRPr lang="en-US"/>
        </a:p>
      </dgm:t>
    </dgm:pt>
    <dgm:pt modelId="{EDFFF520-9FDB-4048-A71F-7C5AE59B0666}">
      <dgm:prSet custT="1"/>
      <dgm:spPr/>
      <dgm:t>
        <a:bodyPr/>
        <a:lstStyle/>
        <a:p>
          <a:r>
            <a:rPr lang="en-US" sz="1200" dirty="0"/>
            <a:t>Separate out books of business to be sold from those to be retained.</a:t>
          </a:r>
        </a:p>
      </dgm:t>
    </dgm:pt>
    <dgm:pt modelId="{1B52AF4A-992B-4538-85D5-64479B42D149}" type="parTrans" cxnId="{6C446594-4881-423B-BE76-171B6BAA43B9}">
      <dgm:prSet/>
      <dgm:spPr/>
      <dgm:t>
        <a:bodyPr/>
        <a:lstStyle/>
        <a:p>
          <a:endParaRPr lang="en-US"/>
        </a:p>
      </dgm:t>
    </dgm:pt>
    <dgm:pt modelId="{FF6B9D4D-ED18-4D2D-9C11-A57F4A6C8CFC}" type="sibTrans" cxnId="{6C446594-4881-423B-BE76-171B6BAA43B9}">
      <dgm:prSet/>
      <dgm:spPr/>
      <dgm:t>
        <a:bodyPr/>
        <a:lstStyle/>
        <a:p>
          <a:endParaRPr lang="en-US"/>
        </a:p>
      </dgm:t>
    </dgm:pt>
    <dgm:pt modelId="{7F6A515E-FF5B-4D3C-883F-C02A9FA192C2}">
      <dgm:prSet phldrT="[Text]" custT="1"/>
      <dgm:spPr/>
      <dgm:t>
        <a:bodyPr/>
        <a:lstStyle/>
        <a:p>
          <a:r>
            <a:rPr lang="en-US" sz="1200" dirty="0"/>
            <a:t>More efficient capital deployment.</a:t>
          </a:r>
        </a:p>
      </dgm:t>
    </dgm:pt>
    <dgm:pt modelId="{A4DCA380-75EE-4C17-ACB6-6D0757DF6363}" type="parTrans" cxnId="{0FCC0447-31A4-4BB2-AC88-E030371E655F}">
      <dgm:prSet/>
      <dgm:spPr/>
    </dgm:pt>
    <dgm:pt modelId="{FBFF5D72-469E-4246-BDB1-E9638987CA58}" type="sibTrans" cxnId="{0FCC0447-31A4-4BB2-AC88-E030371E655F}">
      <dgm:prSet/>
      <dgm:spPr/>
    </dgm:pt>
    <dgm:pt modelId="{0E7F66DA-69DE-4A90-9C43-58B2A512FD26}" type="pres">
      <dgm:prSet presAssocID="{895AFB5C-F34A-4EC1-A271-E2BF687A8934}" presName="Name0" presStyleCnt="0">
        <dgm:presLayoutVars>
          <dgm:chMax val="7"/>
          <dgm:dir/>
          <dgm:animLvl val="lvl"/>
          <dgm:resizeHandles val="exact"/>
        </dgm:presLayoutVars>
      </dgm:prSet>
      <dgm:spPr/>
    </dgm:pt>
    <dgm:pt modelId="{D387C11A-F3A2-4E6C-A048-4CA1C19B654E}" type="pres">
      <dgm:prSet presAssocID="{6B524A41-3DA8-4C98-96A5-FE5A96979C8B}" presName="circle1" presStyleLbl="node1" presStyleIdx="0" presStyleCnt="3"/>
      <dgm:spPr/>
    </dgm:pt>
    <dgm:pt modelId="{115D22D3-0D9B-4860-A017-45145B1703E3}" type="pres">
      <dgm:prSet presAssocID="{6B524A41-3DA8-4C98-96A5-FE5A96979C8B}" presName="space" presStyleCnt="0"/>
      <dgm:spPr/>
    </dgm:pt>
    <dgm:pt modelId="{170E2E44-9CA7-42E4-8FAB-CD2C0C8EAEFE}" type="pres">
      <dgm:prSet presAssocID="{6B524A41-3DA8-4C98-96A5-FE5A96979C8B}" presName="rect1" presStyleLbl="alignAcc1" presStyleIdx="0" presStyleCnt="3"/>
      <dgm:spPr/>
    </dgm:pt>
    <dgm:pt modelId="{07E2A718-E682-4195-9FEA-0F2B26F396B9}" type="pres">
      <dgm:prSet presAssocID="{CF1D4FB5-5151-4D8E-A0B8-9108B58F8C99}" presName="vertSpace2" presStyleLbl="node1" presStyleIdx="0" presStyleCnt="3"/>
      <dgm:spPr/>
    </dgm:pt>
    <dgm:pt modelId="{14562A28-CFE2-4FEF-9CEB-3EB99444DFD7}" type="pres">
      <dgm:prSet presAssocID="{CF1D4FB5-5151-4D8E-A0B8-9108B58F8C99}" presName="circle2" presStyleLbl="node1" presStyleIdx="1" presStyleCnt="3"/>
      <dgm:spPr/>
    </dgm:pt>
    <dgm:pt modelId="{7F0C2F1A-7CA2-46BA-B671-19D5E2997B7E}" type="pres">
      <dgm:prSet presAssocID="{CF1D4FB5-5151-4D8E-A0B8-9108B58F8C99}" presName="rect2" presStyleLbl="alignAcc1" presStyleIdx="1" presStyleCnt="3"/>
      <dgm:spPr/>
    </dgm:pt>
    <dgm:pt modelId="{C2C19438-311F-4255-96BC-1A3D66F3BBA8}" type="pres">
      <dgm:prSet presAssocID="{E0CCD073-4ECE-4F78-A7F6-8A20700FD49A}" presName="vertSpace3" presStyleLbl="node1" presStyleIdx="1" presStyleCnt="3"/>
      <dgm:spPr/>
    </dgm:pt>
    <dgm:pt modelId="{A8382754-902E-4715-B6D9-E5AED6757398}" type="pres">
      <dgm:prSet presAssocID="{E0CCD073-4ECE-4F78-A7F6-8A20700FD49A}" presName="circle3" presStyleLbl="node1" presStyleIdx="2" presStyleCnt="3"/>
      <dgm:spPr/>
    </dgm:pt>
    <dgm:pt modelId="{3B7EBB34-B3E7-4E63-ADBD-4C806BBFDC95}" type="pres">
      <dgm:prSet presAssocID="{E0CCD073-4ECE-4F78-A7F6-8A20700FD49A}" presName="rect3" presStyleLbl="alignAcc1" presStyleIdx="2" presStyleCnt="3"/>
      <dgm:spPr/>
    </dgm:pt>
    <dgm:pt modelId="{5A63E3C0-DF69-455D-81EB-383AC027B915}" type="pres">
      <dgm:prSet presAssocID="{6B524A41-3DA8-4C98-96A5-FE5A96979C8B}" presName="rect1ParTx" presStyleLbl="alignAcc1" presStyleIdx="2" presStyleCnt="3">
        <dgm:presLayoutVars>
          <dgm:chMax val="1"/>
          <dgm:bulletEnabled val="1"/>
        </dgm:presLayoutVars>
      </dgm:prSet>
      <dgm:spPr/>
    </dgm:pt>
    <dgm:pt modelId="{0ED326E8-1343-499B-B9EC-A917E21E1BA5}" type="pres">
      <dgm:prSet presAssocID="{6B524A41-3DA8-4C98-96A5-FE5A96979C8B}" presName="rect1ChTx" presStyleLbl="alignAcc1" presStyleIdx="2" presStyleCnt="3">
        <dgm:presLayoutVars>
          <dgm:bulletEnabled val="1"/>
        </dgm:presLayoutVars>
      </dgm:prSet>
      <dgm:spPr/>
    </dgm:pt>
    <dgm:pt modelId="{4F19E687-1D13-4C99-AC38-5EA8A4AB8C4E}" type="pres">
      <dgm:prSet presAssocID="{CF1D4FB5-5151-4D8E-A0B8-9108B58F8C99}" presName="rect2ParTx" presStyleLbl="alignAcc1" presStyleIdx="2" presStyleCnt="3">
        <dgm:presLayoutVars>
          <dgm:chMax val="1"/>
          <dgm:bulletEnabled val="1"/>
        </dgm:presLayoutVars>
      </dgm:prSet>
      <dgm:spPr/>
    </dgm:pt>
    <dgm:pt modelId="{EAD7F23E-D745-4919-BD49-FCFA58265ECC}" type="pres">
      <dgm:prSet presAssocID="{CF1D4FB5-5151-4D8E-A0B8-9108B58F8C99}" presName="rect2ChTx" presStyleLbl="alignAcc1" presStyleIdx="2" presStyleCnt="3">
        <dgm:presLayoutVars>
          <dgm:bulletEnabled val="1"/>
        </dgm:presLayoutVars>
      </dgm:prSet>
      <dgm:spPr/>
    </dgm:pt>
    <dgm:pt modelId="{8E971F82-F03B-4923-B9A0-17B046CFBAC6}" type="pres">
      <dgm:prSet presAssocID="{E0CCD073-4ECE-4F78-A7F6-8A20700FD49A}" presName="rect3ParTx" presStyleLbl="alignAcc1" presStyleIdx="2" presStyleCnt="3">
        <dgm:presLayoutVars>
          <dgm:chMax val="1"/>
          <dgm:bulletEnabled val="1"/>
        </dgm:presLayoutVars>
      </dgm:prSet>
      <dgm:spPr/>
    </dgm:pt>
    <dgm:pt modelId="{49B64A59-78C3-442C-A620-B0E4FAE93889}" type="pres">
      <dgm:prSet presAssocID="{E0CCD073-4ECE-4F78-A7F6-8A20700FD49A}" presName="rect3ChTx" presStyleLbl="alignAcc1" presStyleIdx="2" presStyleCnt="3">
        <dgm:presLayoutVars>
          <dgm:bulletEnabled val="1"/>
        </dgm:presLayoutVars>
      </dgm:prSet>
      <dgm:spPr/>
    </dgm:pt>
  </dgm:ptLst>
  <dgm:cxnLst>
    <dgm:cxn modelId="{61F64613-AB60-499B-8769-9A7E4FBA5B80}" type="presOf" srcId="{895AFB5C-F34A-4EC1-A271-E2BF687A8934}" destId="{0E7F66DA-69DE-4A90-9C43-58B2A512FD26}" srcOrd="0" destOrd="0" presId="urn:microsoft.com/office/officeart/2005/8/layout/target3"/>
    <dgm:cxn modelId="{7ECEB21A-DC21-4D89-9495-B3C48EDB0BDA}" type="presOf" srcId="{6B524A41-3DA8-4C98-96A5-FE5A96979C8B}" destId="{5A63E3C0-DF69-455D-81EB-383AC027B915}" srcOrd="1" destOrd="0" presId="urn:microsoft.com/office/officeart/2005/8/layout/target3"/>
    <dgm:cxn modelId="{C4F7A222-D4C1-431D-861E-A7AF45777269}" srcId="{895AFB5C-F34A-4EC1-A271-E2BF687A8934}" destId="{6B524A41-3DA8-4C98-96A5-FE5A96979C8B}" srcOrd="0" destOrd="0" parTransId="{16CAB862-B6BA-4B2D-8A16-DC1E835DB83C}" sibTransId="{FF91866C-AFC4-43DB-A3A8-6C3139A865F5}"/>
    <dgm:cxn modelId="{D1421C23-1AB4-479D-97D3-B5AE0A62B24A}" type="presOf" srcId="{EDFFF520-9FDB-4048-A71F-7C5AE59B0666}" destId="{49B64A59-78C3-442C-A620-B0E4FAE93889}" srcOrd="0" destOrd="3" presId="urn:microsoft.com/office/officeart/2005/8/layout/target3"/>
    <dgm:cxn modelId="{176EF025-D10B-400B-B9F1-2652EB167109}" srcId="{E0CCD073-4ECE-4F78-A7F6-8A20700FD49A}" destId="{40036A9B-EE4E-4ECF-AD27-FE52664CACBB}" srcOrd="0" destOrd="0" parTransId="{DACBEEFC-172F-4547-93F2-0FF043FA6E4A}" sibTransId="{9AEAC730-BBB6-4B71-9E38-4C4A730566C9}"/>
    <dgm:cxn modelId="{548F452F-73AB-428E-8C09-2E0245442B05}" type="presOf" srcId="{7F6A515E-FF5B-4D3C-883F-C02A9FA192C2}" destId="{49B64A59-78C3-442C-A620-B0E4FAE93889}" srcOrd="0" destOrd="1" presId="urn:microsoft.com/office/officeart/2005/8/layout/target3"/>
    <dgm:cxn modelId="{6F2AF933-E332-4D1A-B86E-9399C4674A5F}" type="presOf" srcId="{6CD7DDB3-152B-46D1-AAAB-C1F21BA27120}" destId="{49B64A59-78C3-442C-A620-B0E4FAE93889}" srcOrd="0" destOrd="2" presId="urn:microsoft.com/office/officeart/2005/8/layout/target3"/>
    <dgm:cxn modelId="{6B5B5735-EF30-4AA4-9242-C7AE8DE3BA41}" srcId="{E0CCD073-4ECE-4F78-A7F6-8A20700FD49A}" destId="{6CD7DDB3-152B-46D1-AAAB-C1F21BA27120}" srcOrd="2" destOrd="0" parTransId="{929BF493-280E-411D-A8F0-64CFB3173392}" sibTransId="{7358D395-8BBD-47FD-89E1-AA04186D9AE8}"/>
    <dgm:cxn modelId="{CA7E3161-2112-45F7-BD9B-910DC244A8B8}" srcId="{CF1D4FB5-5151-4D8E-A0B8-9108B58F8C99}" destId="{C36B1A91-1C98-4E53-A828-05A648256B65}" srcOrd="0" destOrd="0" parTransId="{7633D245-9325-4837-AFF5-48959C69D818}" sibTransId="{25D537A8-F24C-45A3-97D6-7F237C2DF946}"/>
    <dgm:cxn modelId="{59D0E444-45FA-41C8-9F9F-BB816607D318}" type="presOf" srcId="{5C6145DD-229A-4EF6-BEBE-4FA0999C7BEC}" destId="{EAD7F23E-D745-4919-BD49-FCFA58265ECC}" srcOrd="0" destOrd="2" presId="urn:microsoft.com/office/officeart/2005/8/layout/target3"/>
    <dgm:cxn modelId="{EF7F8A66-D59B-454E-B25F-7CCF0C6110A9}" type="presOf" srcId="{E0CCD073-4ECE-4F78-A7F6-8A20700FD49A}" destId="{8E971F82-F03B-4923-B9A0-17B046CFBAC6}" srcOrd="1" destOrd="0" presId="urn:microsoft.com/office/officeart/2005/8/layout/target3"/>
    <dgm:cxn modelId="{0FCC0447-31A4-4BB2-AC88-E030371E655F}" srcId="{E0CCD073-4ECE-4F78-A7F6-8A20700FD49A}" destId="{7F6A515E-FF5B-4D3C-883F-C02A9FA192C2}" srcOrd="1" destOrd="0" parTransId="{A4DCA380-75EE-4C17-ACB6-6D0757DF6363}" sibTransId="{FBFF5D72-469E-4246-BDB1-E9638987CA58}"/>
    <dgm:cxn modelId="{1822436C-B752-4813-A830-BA21820DFA50}" type="presOf" srcId="{E8D6D085-1EFB-44BB-A140-11BDD9D6476C}" destId="{0ED326E8-1343-499B-B9EC-A917E21E1BA5}" srcOrd="0" destOrd="1" presId="urn:microsoft.com/office/officeart/2005/8/layout/target3"/>
    <dgm:cxn modelId="{F867CA6C-068E-4764-94A8-87AA12A15D10}" type="presOf" srcId="{40036A9B-EE4E-4ECF-AD27-FE52664CACBB}" destId="{49B64A59-78C3-442C-A620-B0E4FAE93889}" srcOrd="0" destOrd="0" presId="urn:microsoft.com/office/officeart/2005/8/layout/target3"/>
    <dgm:cxn modelId="{5EC04072-7AFD-45E1-B306-8940E00F83F4}" type="presOf" srcId="{E0CCD073-4ECE-4F78-A7F6-8A20700FD49A}" destId="{3B7EBB34-B3E7-4E63-ADBD-4C806BBFDC95}" srcOrd="0" destOrd="0" presId="urn:microsoft.com/office/officeart/2005/8/layout/target3"/>
    <dgm:cxn modelId="{8D862574-2649-4B71-859D-AE136B30CAA4}" srcId="{895AFB5C-F34A-4EC1-A271-E2BF687A8934}" destId="{E0CCD073-4ECE-4F78-A7F6-8A20700FD49A}" srcOrd="2" destOrd="0" parTransId="{25AFCAA7-27DA-4E46-951A-E913E3F97174}" sibTransId="{23CDEDDB-EFDB-4B47-9DEC-3E4A599389EC}"/>
    <dgm:cxn modelId="{7770597A-4549-4470-9CFF-2C627821BE8E}" type="presOf" srcId="{CF1D4FB5-5151-4D8E-A0B8-9108B58F8C99}" destId="{4F19E687-1D13-4C99-AC38-5EA8A4AB8C4E}" srcOrd="1" destOrd="0" presId="urn:microsoft.com/office/officeart/2005/8/layout/target3"/>
    <dgm:cxn modelId="{1C6CD28A-7A63-45F2-B325-76E0CA407C93}" srcId="{895AFB5C-F34A-4EC1-A271-E2BF687A8934}" destId="{CF1D4FB5-5151-4D8E-A0B8-9108B58F8C99}" srcOrd="1" destOrd="0" parTransId="{AE49D728-2913-47C0-BC79-2C8A3A69E659}" sibTransId="{8990BB95-F60D-4416-B2D0-67C7739246F1}"/>
    <dgm:cxn modelId="{6803028D-7A15-44D9-8BE7-4219C7C2D862}" srcId="{CF1D4FB5-5151-4D8E-A0B8-9108B58F8C99}" destId="{DB51694B-BCF6-45BA-A67A-BFB894485A33}" srcOrd="1" destOrd="0" parTransId="{725A1A60-C29D-4A78-8C68-4F9698887F89}" sibTransId="{B23102AC-7B6A-4F94-AED3-2A5919AD0630}"/>
    <dgm:cxn modelId="{6C446594-4881-423B-BE76-171B6BAA43B9}" srcId="{E0CCD073-4ECE-4F78-A7F6-8A20700FD49A}" destId="{EDFFF520-9FDB-4048-A71F-7C5AE59B0666}" srcOrd="3" destOrd="0" parTransId="{1B52AF4A-992B-4538-85D5-64479B42D149}" sibTransId="{FF6B9D4D-ED18-4D2D-9C11-A57F4A6C8CFC}"/>
    <dgm:cxn modelId="{478D2BA4-82BA-40BE-AF2B-F06212440CD0}" type="presOf" srcId="{DB51694B-BCF6-45BA-A67A-BFB894485A33}" destId="{EAD7F23E-D745-4919-BD49-FCFA58265ECC}" srcOrd="0" destOrd="1" presId="urn:microsoft.com/office/officeart/2005/8/layout/target3"/>
    <dgm:cxn modelId="{838D12A5-6435-478E-A16B-C5E85B991420}" srcId="{6B524A41-3DA8-4C98-96A5-FE5A96979C8B}" destId="{3393FEA3-0FA7-4435-89E1-C2FADDCFD26B}" srcOrd="0" destOrd="0" parTransId="{54CE962F-0097-40F2-8E45-8218C897BFE4}" sibTransId="{BFDF96FC-7719-4AD7-A842-68F5990031F6}"/>
    <dgm:cxn modelId="{876EA3A8-D952-49A3-BD2E-BFE79B0BAD24}" type="presOf" srcId="{3393FEA3-0FA7-4435-89E1-C2FADDCFD26B}" destId="{0ED326E8-1343-499B-B9EC-A917E21E1BA5}" srcOrd="0" destOrd="0" presId="urn:microsoft.com/office/officeart/2005/8/layout/target3"/>
    <dgm:cxn modelId="{9839FECD-C933-44A1-B8CD-6F7A9D299329}" srcId="{6B524A41-3DA8-4C98-96A5-FE5A96979C8B}" destId="{E8D6D085-1EFB-44BB-A140-11BDD9D6476C}" srcOrd="1" destOrd="0" parTransId="{E2CF1A3F-BA40-4C4B-9F5A-D8E3707AA1F5}" sibTransId="{5F972AF8-D87C-4DA6-A320-69526AF2BE15}"/>
    <dgm:cxn modelId="{D1F0DCD8-BB41-4C10-91F9-12E40D43309C}" type="presOf" srcId="{CF1D4FB5-5151-4D8E-A0B8-9108B58F8C99}" destId="{7F0C2F1A-7CA2-46BA-B671-19D5E2997B7E}" srcOrd="0" destOrd="0" presId="urn:microsoft.com/office/officeart/2005/8/layout/target3"/>
    <dgm:cxn modelId="{4BC63EDA-A909-432F-891A-A0A737296F9C}" type="presOf" srcId="{6B524A41-3DA8-4C98-96A5-FE5A96979C8B}" destId="{170E2E44-9CA7-42E4-8FAB-CD2C0C8EAEFE}" srcOrd="0" destOrd="0" presId="urn:microsoft.com/office/officeart/2005/8/layout/target3"/>
    <dgm:cxn modelId="{518AA0E0-8AD2-4D85-B4A7-1C1C43D1D6F8}" type="presOf" srcId="{8925D146-A7D6-4C81-8EAD-940C871811A0}" destId="{0ED326E8-1343-499B-B9EC-A917E21E1BA5}" srcOrd="0" destOrd="2" presId="urn:microsoft.com/office/officeart/2005/8/layout/target3"/>
    <dgm:cxn modelId="{5D331BE3-1C4B-4864-81D3-DB701BFCBADE}" type="presOf" srcId="{C36B1A91-1C98-4E53-A828-05A648256B65}" destId="{EAD7F23E-D745-4919-BD49-FCFA58265ECC}" srcOrd="0" destOrd="0" presId="urn:microsoft.com/office/officeart/2005/8/layout/target3"/>
    <dgm:cxn modelId="{A61928E6-3436-4361-99CC-1EDCA3DE2019}" srcId="{6B524A41-3DA8-4C98-96A5-FE5A96979C8B}" destId="{8925D146-A7D6-4C81-8EAD-940C871811A0}" srcOrd="2" destOrd="0" parTransId="{711F6779-36E4-4841-BC95-83A38972D5BC}" sibTransId="{23E25183-A5BF-4D34-931D-EB4B0C56AC31}"/>
    <dgm:cxn modelId="{1F9FB1E6-716C-432D-A88A-7CE733CFE542}" srcId="{CF1D4FB5-5151-4D8E-A0B8-9108B58F8C99}" destId="{5C6145DD-229A-4EF6-BEBE-4FA0999C7BEC}" srcOrd="2" destOrd="0" parTransId="{9E51DE38-54F5-45AA-8013-388F01863653}" sibTransId="{AC71E71C-BF4C-4B99-92E6-09945B6412D3}"/>
    <dgm:cxn modelId="{E6699877-A4DF-4C0F-83E7-3904A51ACD89}" type="presParOf" srcId="{0E7F66DA-69DE-4A90-9C43-58B2A512FD26}" destId="{D387C11A-F3A2-4E6C-A048-4CA1C19B654E}" srcOrd="0" destOrd="0" presId="urn:microsoft.com/office/officeart/2005/8/layout/target3"/>
    <dgm:cxn modelId="{06435E5A-E31B-4D8F-B206-2AC2B1315489}" type="presParOf" srcId="{0E7F66DA-69DE-4A90-9C43-58B2A512FD26}" destId="{115D22D3-0D9B-4860-A017-45145B1703E3}" srcOrd="1" destOrd="0" presId="urn:microsoft.com/office/officeart/2005/8/layout/target3"/>
    <dgm:cxn modelId="{C9317B9F-BBC0-45C8-97E5-B386DBFBD398}" type="presParOf" srcId="{0E7F66DA-69DE-4A90-9C43-58B2A512FD26}" destId="{170E2E44-9CA7-42E4-8FAB-CD2C0C8EAEFE}" srcOrd="2" destOrd="0" presId="urn:microsoft.com/office/officeart/2005/8/layout/target3"/>
    <dgm:cxn modelId="{2BA049C8-2DB9-49AE-9A3A-06CC0231BA8D}" type="presParOf" srcId="{0E7F66DA-69DE-4A90-9C43-58B2A512FD26}" destId="{07E2A718-E682-4195-9FEA-0F2B26F396B9}" srcOrd="3" destOrd="0" presId="urn:microsoft.com/office/officeart/2005/8/layout/target3"/>
    <dgm:cxn modelId="{61A795D1-06E4-4695-B622-B48501D639A9}" type="presParOf" srcId="{0E7F66DA-69DE-4A90-9C43-58B2A512FD26}" destId="{14562A28-CFE2-4FEF-9CEB-3EB99444DFD7}" srcOrd="4" destOrd="0" presId="urn:microsoft.com/office/officeart/2005/8/layout/target3"/>
    <dgm:cxn modelId="{FB0838FD-F14C-4B76-BD76-6C8494634C27}" type="presParOf" srcId="{0E7F66DA-69DE-4A90-9C43-58B2A512FD26}" destId="{7F0C2F1A-7CA2-46BA-B671-19D5E2997B7E}" srcOrd="5" destOrd="0" presId="urn:microsoft.com/office/officeart/2005/8/layout/target3"/>
    <dgm:cxn modelId="{63D1A77F-5553-46D8-9C36-53F6A3E2C6C0}" type="presParOf" srcId="{0E7F66DA-69DE-4A90-9C43-58B2A512FD26}" destId="{C2C19438-311F-4255-96BC-1A3D66F3BBA8}" srcOrd="6" destOrd="0" presId="urn:microsoft.com/office/officeart/2005/8/layout/target3"/>
    <dgm:cxn modelId="{DC466F88-FD6C-4DDD-9BB9-A8FC624E7936}" type="presParOf" srcId="{0E7F66DA-69DE-4A90-9C43-58B2A512FD26}" destId="{A8382754-902E-4715-B6D9-E5AED6757398}" srcOrd="7" destOrd="0" presId="urn:microsoft.com/office/officeart/2005/8/layout/target3"/>
    <dgm:cxn modelId="{B497596F-1DF2-4F43-85F5-599220C97713}" type="presParOf" srcId="{0E7F66DA-69DE-4A90-9C43-58B2A512FD26}" destId="{3B7EBB34-B3E7-4E63-ADBD-4C806BBFDC95}" srcOrd="8" destOrd="0" presId="urn:microsoft.com/office/officeart/2005/8/layout/target3"/>
    <dgm:cxn modelId="{F5B2A397-EB19-45CA-BDBB-B0CE2DD112A4}" type="presParOf" srcId="{0E7F66DA-69DE-4A90-9C43-58B2A512FD26}" destId="{5A63E3C0-DF69-455D-81EB-383AC027B915}" srcOrd="9" destOrd="0" presId="urn:microsoft.com/office/officeart/2005/8/layout/target3"/>
    <dgm:cxn modelId="{C1E30897-B4A0-4011-B5CB-FF8F023264E7}" type="presParOf" srcId="{0E7F66DA-69DE-4A90-9C43-58B2A512FD26}" destId="{0ED326E8-1343-499B-B9EC-A917E21E1BA5}" srcOrd="10" destOrd="0" presId="urn:microsoft.com/office/officeart/2005/8/layout/target3"/>
    <dgm:cxn modelId="{64E3C47F-B464-46DC-8EB8-19502B90B298}" type="presParOf" srcId="{0E7F66DA-69DE-4A90-9C43-58B2A512FD26}" destId="{4F19E687-1D13-4C99-AC38-5EA8A4AB8C4E}" srcOrd="11" destOrd="0" presId="urn:microsoft.com/office/officeart/2005/8/layout/target3"/>
    <dgm:cxn modelId="{3D0933D4-3911-45C3-8E6C-B13BC8619DDD}" type="presParOf" srcId="{0E7F66DA-69DE-4A90-9C43-58B2A512FD26}" destId="{EAD7F23E-D745-4919-BD49-FCFA58265ECC}" srcOrd="12" destOrd="0" presId="urn:microsoft.com/office/officeart/2005/8/layout/target3"/>
    <dgm:cxn modelId="{202CC22A-97D9-470E-A354-516B47C2BE7E}" type="presParOf" srcId="{0E7F66DA-69DE-4A90-9C43-58B2A512FD26}" destId="{8E971F82-F03B-4923-B9A0-17B046CFBAC6}" srcOrd="13" destOrd="0" presId="urn:microsoft.com/office/officeart/2005/8/layout/target3"/>
    <dgm:cxn modelId="{258B6113-DFF1-4996-A10A-1FF9988A38DA}" type="presParOf" srcId="{0E7F66DA-69DE-4A90-9C43-58B2A512FD26}" destId="{49B64A59-78C3-442C-A620-B0E4FAE93889}"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87C11A-F3A2-4E6C-A048-4CA1C19B654E}">
      <dsp:nvSpPr>
        <dsp:cNvPr id="0" name=""/>
        <dsp:cNvSpPr/>
      </dsp:nvSpPr>
      <dsp:spPr>
        <a:xfrm>
          <a:off x="0" y="0"/>
          <a:ext cx="4351338" cy="4351338"/>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0E2E44-9CA7-42E4-8FAB-CD2C0C8EAEFE}">
      <dsp:nvSpPr>
        <dsp:cNvPr id="0" name=""/>
        <dsp:cNvSpPr/>
      </dsp:nvSpPr>
      <dsp:spPr>
        <a:xfrm>
          <a:off x="2175669" y="0"/>
          <a:ext cx="8339931" cy="4351338"/>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dirty="0">
              <a:solidFill>
                <a:srgbClr val="0070C0"/>
              </a:solidFill>
            </a:rPr>
            <a:t>Combine similar business from one or more subsidiaries, putting all into a single company</a:t>
          </a:r>
          <a:endParaRPr lang="en-US" sz="2300" kern="1200" dirty="0"/>
        </a:p>
      </dsp:txBody>
      <dsp:txXfrm>
        <a:off x="2175669" y="0"/>
        <a:ext cx="4169965" cy="1305404"/>
      </dsp:txXfrm>
    </dsp:sp>
    <dsp:sp modelId="{14562A28-CFE2-4FEF-9CEB-3EB99444DFD7}">
      <dsp:nvSpPr>
        <dsp:cNvPr id="0" name=""/>
        <dsp:cNvSpPr/>
      </dsp:nvSpPr>
      <dsp:spPr>
        <a:xfrm>
          <a:off x="761485" y="1305404"/>
          <a:ext cx="2828366" cy="2828366"/>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0C2F1A-7CA2-46BA-B671-19D5E2997B7E}">
      <dsp:nvSpPr>
        <dsp:cNvPr id="0" name=""/>
        <dsp:cNvSpPr/>
      </dsp:nvSpPr>
      <dsp:spPr>
        <a:xfrm>
          <a:off x="2175669" y="1305404"/>
          <a:ext cx="8339931" cy="282836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dirty="0">
              <a:solidFill>
                <a:srgbClr val="0070C0"/>
              </a:solidFill>
            </a:rPr>
            <a:t>Transfer business between third parties</a:t>
          </a:r>
        </a:p>
      </dsp:txBody>
      <dsp:txXfrm>
        <a:off x="2175669" y="1305404"/>
        <a:ext cx="4169965" cy="1305399"/>
      </dsp:txXfrm>
    </dsp:sp>
    <dsp:sp modelId="{A8382754-902E-4715-B6D9-E5AED6757398}">
      <dsp:nvSpPr>
        <dsp:cNvPr id="0" name=""/>
        <dsp:cNvSpPr/>
      </dsp:nvSpPr>
      <dsp:spPr>
        <a:xfrm>
          <a:off x="1522968" y="2610804"/>
          <a:ext cx="1305400" cy="1305400"/>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7EBB34-B3E7-4E63-ADBD-4C806BBFDC95}">
      <dsp:nvSpPr>
        <dsp:cNvPr id="0" name=""/>
        <dsp:cNvSpPr/>
      </dsp:nvSpPr>
      <dsp:spPr>
        <a:xfrm>
          <a:off x="2175669" y="2610804"/>
          <a:ext cx="8339931" cy="1305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i="1" kern="1200" dirty="0">
              <a:solidFill>
                <a:srgbClr val="0070C0"/>
              </a:solidFill>
            </a:rPr>
            <a:t>Separate out different books of business, putting them into separate companies</a:t>
          </a:r>
        </a:p>
      </dsp:txBody>
      <dsp:txXfrm>
        <a:off x="2175669" y="2610804"/>
        <a:ext cx="4169965" cy="1305400"/>
      </dsp:txXfrm>
    </dsp:sp>
    <dsp:sp modelId="{0ED326E8-1343-499B-B9EC-A917E21E1BA5}">
      <dsp:nvSpPr>
        <dsp:cNvPr id="0" name=""/>
        <dsp:cNvSpPr/>
      </dsp:nvSpPr>
      <dsp:spPr>
        <a:xfrm>
          <a:off x="6345634" y="0"/>
          <a:ext cx="4169965" cy="130540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t>Allows a corporate group to reduce the number of its regulated companies.</a:t>
          </a:r>
        </a:p>
        <a:p>
          <a:pPr marL="114300" lvl="1" indent="-114300" algn="l" defTabSz="533400">
            <a:lnSpc>
              <a:spcPct val="90000"/>
            </a:lnSpc>
            <a:spcBef>
              <a:spcPct val="0"/>
            </a:spcBef>
            <a:spcAft>
              <a:spcPct val="15000"/>
            </a:spcAft>
            <a:buChar char="•"/>
          </a:pPr>
          <a:r>
            <a:rPr lang="en-US" sz="1200" kern="1200" dirty="0"/>
            <a:t>Release excess capital for use elsewhere.</a:t>
          </a:r>
        </a:p>
        <a:p>
          <a:pPr marL="114300" lvl="1" indent="-114300" algn="l" defTabSz="533400">
            <a:lnSpc>
              <a:spcPct val="90000"/>
            </a:lnSpc>
            <a:spcBef>
              <a:spcPct val="0"/>
            </a:spcBef>
            <a:spcAft>
              <a:spcPct val="15000"/>
            </a:spcAft>
            <a:buChar char="•"/>
          </a:pPr>
          <a:r>
            <a:rPr lang="en-US" sz="1200" kern="1200" dirty="0"/>
            <a:t>Save ongoing management, regulatory and administrative costs.</a:t>
          </a:r>
        </a:p>
      </dsp:txBody>
      <dsp:txXfrm>
        <a:off x="6345634" y="0"/>
        <a:ext cx="4169965" cy="1305404"/>
      </dsp:txXfrm>
    </dsp:sp>
    <dsp:sp modelId="{EAD7F23E-D745-4919-BD49-FCFA58265ECC}">
      <dsp:nvSpPr>
        <dsp:cNvPr id="0" name=""/>
        <dsp:cNvSpPr/>
      </dsp:nvSpPr>
      <dsp:spPr>
        <a:xfrm>
          <a:off x="6345634" y="1305404"/>
          <a:ext cx="4169965" cy="1305399"/>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t>To obtain business.</a:t>
          </a:r>
        </a:p>
        <a:p>
          <a:pPr marL="114300" lvl="1" indent="-114300" algn="l" defTabSz="533400">
            <a:lnSpc>
              <a:spcPct val="90000"/>
            </a:lnSpc>
            <a:spcBef>
              <a:spcPct val="0"/>
            </a:spcBef>
            <a:spcAft>
              <a:spcPct val="15000"/>
            </a:spcAft>
            <a:buChar char="•"/>
          </a:pPr>
          <a:r>
            <a:rPr lang="en-US" sz="1200" kern="1200" dirty="0"/>
            <a:t>To exit business.</a:t>
          </a:r>
        </a:p>
        <a:p>
          <a:pPr marL="114300" lvl="1" indent="-114300" algn="l" defTabSz="533400">
            <a:lnSpc>
              <a:spcPct val="90000"/>
            </a:lnSpc>
            <a:spcBef>
              <a:spcPct val="0"/>
            </a:spcBef>
            <a:spcAft>
              <a:spcPct val="15000"/>
            </a:spcAft>
            <a:buChar char="•"/>
          </a:pPr>
          <a:r>
            <a:rPr lang="en-US" sz="1200" kern="1200" dirty="0"/>
            <a:t>More flexible than a sale  as it only involves the run-off liabilities apart from the  whole company.</a:t>
          </a:r>
        </a:p>
      </dsp:txBody>
      <dsp:txXfrm>
        <a:off x="6345634" y="1305404"/>
        <a:ext cx="4169965" cy="1305399"/>
      </dsp:txXfrm>
    </dsp:sp>
    <dsp:sp modelId="{49B64A59-78C3-442C-A620-B0E4FAE93889}">
      <dsp:nvSpPr>
        <dsp:cNvPr id="0" name=""/>
        <dsp:cNvSpPr/>
      </dsp:nvSpPr>
      <dsp:spPr>
        <a:xfrm>
          <a:off x="6345634" y="2610804"/>
          <a:ext cx="4169965" cy="130540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a:t>Separate old liabilities from new business.</a:t>
          </a:r>
        </a:p>
        <a:p>
          <a:pPr marL="114300" lvl="1" indent="-114300" algn="l" defTabSz="533400">
            <a:lnSpc>
              <a:spcPct val="90000"/>
            </a:lnSpc>
            <a:spcBef>
              <a:spcPct val="0"/>
            </a:spcBef>
            <a:spcAft>
              <a:spcPct val="15000"/>
            </a:spcAft>
            <a:buChar char="•"/>
          </a:pPr>
          <a:r>
            <a:rPr lang="en-US" sz="1200" kern="1200" dirty="0"/>
            <a:t>More efficient capital deployment.</a:t>
          </a:r>
        </a:p>
        <a:p>
          <a:pPr marL="114300" lvl="1" indent="-114300" algn="l" defTabSz="533400">
            <a:lnSpc>
              <a:spcPct val="90000"/>
            </a:lnSpc>
            <a:spcBef>
              <a:spcPct val="0"/>
            </a:spcBef>
            <a:spcAft>
              <a:spcPct val="15000"/>
            </a:spcAft>
            <a:buChar char="•"/>
          </a:pPr>
          <a:r>
            <a:rPr lang="en-US" sz="1200" kern="1200" dirty="0"/>
            <a:t>Separate out liabilities that can be held to expiry or can be commuted.</a:t>
          </a:r>
        </a:p>
        <a:p>
          <a:pPr marL="114300" lvl="1" indent="-114300" algn="l" defTabSz="533400">
            <a:lnSpc>
              <a:spcPct val="90000"/>
            </a:lnSpc>
            <a:spcBef>
              <a:spcPct val="0"/>
            </a:spcBef>
            <a:spcAft>
              <a:spcPct val="15000"/>
            </a:spcAft>
            <a:buChar char="•"/>
          </a:pPr>
          <a:r>
            <a:rPr lang="en-US" sz="1200" kern="1200" dirty="0"/>
            <a:t>Separate out books of business to be sold from those to be retained.</a:t>
          </a:r>
        </a:p>
      </dsp:txBody>
      <dsp:txXfrm>
        <a:off x="6345634" y="2610804"/>
        <a:ext cx="4169965" cy="1305400"/>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933E0-FBDB-410C-A3DE-9AADCE335222}" type="datetimeFigureOut">
              <a:rPr lang="en-US" smtClean="0"/>
              <a:t>11/17/2017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13AA2B-A502-4FCC-8162-D97A78C350D7}" type="slidenum">
              <a:rPr lang="en-US" smtClean="0"/>
              <a:t>‹#›</a:t>
            </a:fld>
            <a:endParaRPr lang="en-US"/>
          </a:p>
        </p:txBody>
      </p:sp>
    </p:spTree>
    <p:extLst>
      <p:ext uri="{BB962C8B-B14F-4D97-AF65-F5344CB8AC3E}">
        <p14:creationId xmlns:p14="http://schemas.microsoft.com/office/powerpoint/2010/main" val="845981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3FAA4D6-20E9-4FE8-A149-3F30AC69D357}" type="datetime1">
              <a:rPr lang="en-US" smtClean="0"/>
              <a:t>11/17/2017</a:t>
            </a:fld>
            <a:endParaRPr lang="en-US"/>
          </a:p>
        </p:txBody>
      </p:sp>
      <p:sp>
        <p:nvSpPr>
          <p:cNvPr id="5" name="Footer Placeholder 4"/>
          <p:cNvSpPr>
            <a:spLocks noGrp="1"/>
          </p:cNvSpPr>
          <p:nvPr>
            <p:ph type="ftr" sz="quarter" idx="11"/>
          </p:nvPr>
        </p:nvSpPr>
        <p:spPr/>
        <p:txBody>
          <a:bodyPr/>
          <a:lstStyle/>
          <a:p>
            <a:r>
              <a:rPr lang="en-US"/>
              <a:t>Proprietary and Confidential Information</a:t>
            </a:r>
          </a:p>
        </p:txBody>
      </p:sp>
      <p:sp>
        <p:nvSpPr>
          <p:cNvPr id="6" name="Slide Number Placeholder 5"/>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811401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9DF74A-118F-4577-951B-090010E62C87}" type="datetime1">
              <a:rPr lang="en-US" smtClean="0"/>
              <a:t>11/17/2017</a:t>
            </a:fld>
            <a:endParaRPr lang="en-US"/>
          </a:p>
        </p:txBody>
      </p:sp>
      <p:sp>
        <p:nvSpPr>
          <p:cNvPr id="5" name="Footer Placeholder 4"/>
          <p:cNvSpPr>
            <a:spLocks noGrp="1"/>
          </p:cNvSpPr>
          <p:nvPr>
            <p:ph type="ftr" sz="quarter" idx="11"/>
          </p:nvPr>
        </p:nvSpPr>
        <p:spPr/>
        <p:txBody>
          <a:bodyPr/>
          <a:lstStyle/>
          <a:p>
            <a:r>
              <a:rPr lang="en-US"/>
              <a:t>Proprietary and Confidential Information</a:t>
            </a:r>
          </a:p>
        </p:txBody>
      </p:sp>
      <p:sp>
        <p:nvSpPr>
          <p:cNvPr id="6" name="Slide Number Placeholder 5"/>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861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17EC3AF-E7F4-44D2-A4D8-F9205B757B87}" type="datetime1">
              <a:rPr lang="en-US" smtClean="0"/>
              <a:t>11/17/2017</a:t>
            </a:fld>
            <a:endParaRPr lang="en-US"/>
          </a:p>
        </p:txBody>
      </p:sp>
      <p:sp>
        <p:nvSpPr>
          <p:cNvPr id="5" name="Footer Placeholder 4"/>
          <p:cNvSpPr>
            <a:spLocks noGrp="1"/>
          </p:cNvSpPr>
          <p:nvPr>
            <p:ph type="ftr" sz="quarter" idx="11"/>
          </p:nvPr>
        </p:nvSpPr>
        <p:spPr/>
        <p:txBody>
          <a:bodyPr/>
          <a:lstStyle/>
          <a:p>
            <a:r>
              <a:rPr lang="en-US"/>
              <a:t>Proprietary and Confidential Information</a:t>
            </a:r>
          </a:p>
        </p:txBody>
      </p:sp>
      <p:sp>
        <p:nvSpPr>
          <p:cNvPr id="6" name="Slide Number Placeholder 5"/>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4075363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49FE05-6754-421C-954E-3D3D6C41A98A}" type="datetime1">
              <a:rPr lang="en-US" smtClean="0"/>
              <a:t>11/17/2017</a:t>
            </a:fld>
            <a:endParaRPr lang="en-US"/>
          </a:p>
        </p:txBody>
      </p:sp>
      <p:sp>
        <p:nvSpPr>
          <p:cNvPr id="5" name="Footer Placeholder 4"/>
          <p:cNvSpPr>
            <a:spLocks noGrp="1"/>
          </p:cNvSpPr>
          <p:nvPr>
            <p:ph type="ftr" sz="quarter" idx="11"/>
          </p:nvPr>
        </p:nvSpPr>
        <p:spPr/>
        <p:txBody>
          <a:bodyPr/>
          <a:lstStyle/>
          <a:p>
            <a:r>
              <a:rPr lang="en-US"/>
              <a:t>Proprietary and Confidential Information</a:t>
            </a:r>
          </a:p>
        </p:txBody>
      </p:sp>
      <p:sp>
        <p:nvSpPr>
          <p:cNvPr id="6" name="Slide Number Placeholder 5"/>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1040855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4E8D21-34B7-4200-B520-D71A57A5A66F}" type="datetime1">
              <a:rPr lang="en-US" smtClean="0"/>
              <a:t>11/17/2017</a:t>
            </a:fld>
            <a:endParaRPr lang="en-US"/>
          </a:p>
        </p:txBody>
      </p:sp>
      <p:sp>
        <p:nvSpPr>
          <p:cNvPr id="5" name="Footer Placeholder 4"/>
          <p:cNvSpPr>
            <a:spLocks noGrp="1"/>
          </p:cNvSpPr>
          <p:nvPr>
            <p:ph type="ftr" sz="quarter" idx="11"/>
          </p:nvPr>
        </p:nvSpPr>
        <p:spPr/>
        <p:txBody>
          <a:bodyPr/>
          <a:lstStyle/>
          <a:p>
            <a:r>
              <a:rPr lang="en-US"/>
              <a:t>Proprietary and Confidential Information</a:t>
            </a:r>
          </a:p>
        </p:txBody>
      </p:sp>
      <p:sp>
        <p:nvSpPr>
          <p:cNvPr id="6" name="Slide Number Placeholder 5"/>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67087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02DE23-653A-46B0-9E9F-F12F6723993A}" type="datetime1">
              <a:rPr lang="en-US" smtClean="0"/>
              <a:t>11/17/2017</a:t>
            </a:fld>
            <a:endParaRPr lang="en-US"/>
          </a:p>
        </p:txBody>
      </p:sp>
      <p:sp>
        <p:nvSpPr>
          <p:cNvPr id="6" name="Footer Placeholder 5"/>
          <p:cNvSpPr>
            <a:spLocks noGrp="1"/>
          </p:cNvSpPr>
          <p:nvPr>
            <p:ph type="ftr" sz="quarter" idx="11"/>
          </p:nvPr>
        </p:nvSpPr>
        <p:spPr/>
        <p:txBody>
          <a:bodyPr/>
          <a:lstStyle/>
          <a:p>
            <a:r>
              <a:rPr lang="en-US"/>
              <a:t>Proprietary and Confidential Information</a:t>
            </a:r>
          </a:p>
        </p:txBody>
      </p:sp>
      <p:sp>
        <p:nvSpPr>
          <p:cNvPr id="7" name="Slide Number Placeholder 6"/>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771011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C9C7C49-903F-4E2E-8769-46573838491F}" type="datetime1">
              <a:rPr lang="en-US" smtClean="0"/>
              <a:t>11/17/2017</a:t>
            </a:fld>
            <a:endParaRPr lang="en-US"/>
          </a:p>
        </p:txBody>
      </p:sp>
      <p:sp>
        <p:nvSpPr>
          <p:cNvPr id="8" name="Footer Placeholder 7"/>
          <p:cNvSpPr>
            <a:spLocks noGrp="1"/>
          </p:cNvSpPr>
          <p:nvPr>
            <p:ph type="ftr" sz="quarter" idx="11"/>
          </p:nvPr>
        </p:nvSpPr>
        <p:spPr/>
        <p:txBody>
          <a:bodyPr/>
          <a:lstStyle/>
          <a:p>
            <a:r>
              <a:rPr lang="en-US"/>
              <a:t>Proprietary and Confidential Information</a:t>
            </a:r>
          </a:p>
        </p:txBody>
      </p:sp>
      <p:sp>
        <p:nvSpPr>
          <p:cNvPr id="9" name="Slide Number Placeholder 8"/>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4170174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320889F-93AE-4B75-918E-43BB56B2C9D4}" type="datetime1">
              <a:rPr lang="en-US" smtClean="0"/>
              <a:t>11/17/2017</a:t>
            </a:fld>
            <a:endParaRPr lang="en-US"/>
          </a:p>
        </p:txBody>
      </p:sp>
      <p:sp>
        <p:nvSpPr>
          <p:cNvPr id="4" name="Footer Placeholder 3"/>
          <p:cNvSpPr>
            <a:spLocks noGrp="1"/>
          </p:cNvSpPr>
          <p:nvPr>
            <p:ph type="ftr" sz="quarter" idx="11"/>
          </p:nvPr>
        </p:nvSpPr>
        <p:spPr/>
        <p:txBody>
          <a:bodyPr/>
          <a:lstStyle/>
          <a:p>
            <a:r>
              <a:rPr lang="en-US"/>
              <a:t>Proprietary and Confidential Information</a:t>
            </a:r>
          </a:p>
        </p:txBody>
      </p:sp>
      <p:sp>
        <p:nvSpPr>
          <p:cNvPr id="5" name="Slide Number Placeholder 4"/>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248432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A7720B-2770-4249-973B-C95F50D6CE06}" type="datetime1">
              <a:rPr lang="en-US" smtClean="0"/>
              <a:t>11/17/2017</a:t>
            </a:fld>
            <a:endParaRPr lang="en-US"/>
          </a:p>
        </p:txBody>
      </p:sp>
      <p:sp>
        <p:nvSpPr>
          <p:cNvPr id="3" name="Footer Placeholder 2"/>
          <p:cNvSpPr>
            <a:spLocks noGrp="1"/>
          </p:cNvSpPr>
          <p:nvPr>
            <p:ph type="ftr" sz="quarter" idx="11"/>
          </p:nvPr>
        </p:nvSpPr>
        <p:spPr/>
        <p:txBody>
          <a:bodyPr/>
          <a:lstStyle/>
          <a:p>
            <a:r>
              <a:rPr lang="en-US"/>
              <a:t>Proprietary and Confidential Information</a:t>
            </a:r>
          </a:p>
        </p:txBody>
      </p:sp>
      <p:sp>
        <p:nvSpPr>
          <p:cNvPr id="4" name="Slide Number Placeholder 3"/>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128994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10E149-0D1B-44DB-9CBA-C923FAF547BD}" type="datetime1">
              <a:rPr lang="en-US" smtClean="0"/>
              <a:t>11/17/2017</a:t>
            </a:fld>
            <a:endParaRPr lang="en-US"/>
          </a:p>
        </p:txBody>
      </p:sp>
      <p:sp>
        <p:nvSpPr>
          <p:cNvPr id="6" name="Footer Placeholder 5"/>
          <p:cNvSpPr>
            <a:spLocks noGrp="1"/>
          </p:cNvSpPr>
          <p:nvPr>
            <p:ph type="ftr" sz="quarter" idx="11"/>
          </p:nvPr>
        </p:nvSpPr>
        <p:spPr/>
        <p:txBody>
          <a:bodyPr/>
          <a:lstStyle/>
          <a:p>
            <a:r>
              <a:rPr lang="en-US"/>
              <a:t>Proprietary and Confidential Information</a:t>
            </a:r>
          </a:p>
        </p:txBody>
      </p:sp>
      <p:sp>
        <p:nvSpPr>
          <p:cNvPr id="7" name="Slide Number Placeholder 6"/>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3030790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090B4C-EBE8-43F2-8854-31235B02EDCC}" type="datetime1">
              <a:rPr lang="en-US" smtClean="0"/>
              <a:t>11/17/2017</a:t>
            </a:fld>
            <a:endParaRPr lang="en-US"/>
          </a:p>
        </p:txBody>
      </p:sp>
      <p:sp>
        <p:nvSpPr>
          <p:cNvPr id="6" name="Footer Placeholder 5"/>
          <p:cNvSpPr>
            <a:spLocks noGrp="1"/>
          </p:cNvSpPr>
          <p:nvPr>
            <p:ph type="ftr" sz="quarter" idx="11"/>
          </p:nvPr>
        </p:nvSpPr>
        <p:spPr/>
        <p:txBody>
          <a:bodyPr/>
          <a:lstStyle/>
          <a:p>
            <a:r>
              <a:rPr lang="en-US"/>
              <a:t>Proprietary and Confidential Information</a:t>
            </a:r>
          </a:p>
        </p:txBody>
      </p:sp>
      <p:sp>
        <p:nvSpPr>
          <p:cNvPr id="7" name="Slide Number Placeholder 6"/>
          <p:cNvSpPr>
            <a:spLocks noGrp="1"/>
          </p:cNvSpPr>
          <p:nvPr>
            <p:ph type="sldNum" sz="quarter" idx="12"/>
          </p:nvPr>
        </p:nvSpPr>
        <p:spPr/>
        <p:txBody>
          <a:bodyPr/>
          <a:lstStyle/>
          <a:p>
            <a:fld id="{F4C0B2AA-257E-4C24-9C12-2B61A693FB35}" type="slidenum">
              <a:rPr lang="en-US" smtClean="0"/>
              <a:t>‹#›</a:t>
            </a:fld>
            <a:endParaRPr lang="en-US"/>
          </a:p>
        </p:txBody>
      </p:sp>
    </p:spTree>
    <p:extLst>
      <p:ext uri="{BB962C8B-B14F-4D97-AF65-F5344CB8AC3E}">
        <p14:creationId xmlns:p14="http://schemas.microsoft.com/office/powerpoint/2010/main" val="2638339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416FAA-E97C-4204-92EB-0E580E285AAE}" type="datetime1">
              <a:rPr lang="en-US" smtClean="0"/>
              <a:t>11/17/2017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Proprietary and Confidential Information</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C0B2AA-257E-4C24-9C12-2B61A693FB35}" type="slidenum">
              <a:rPr lang="en-US" smtClean="0"/>
              <a:t>‹#›</a:t>
            </a:fld>
            <a:endParaRPr lang="en-US"/>
          </a:p>
        </p:txBody>
      </p:sp>
    </p:spTree>
    <p:extLst>
      <p:ext uri="{BB962C8B-B14F-4D97-AF65-F5344CB8AC3E}">
        <p14:creationId xmlns:p14="http://schemas.microsoft.com/office/powerpoint/2010/main" val="4254423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rn8652@aol.com" TargetMode="External"/><Relationship Id="rId2" Type="http://schemas.openxmlformats.org/officeDocument/2006/relationships/hyperlink" Target="mailto:rn8652@intl-so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1342768" y="304800"/>
            <a:ext cx="9325232" cy="2482850"/>
          </a:xfrm>
        </p:spPr>
        <p:txBody>
          <a:bodyPr>
            <a:normAutofit/>
          </a:bodyPr>
          <a:lstStyle/>
          <a:p>
            <a:pPr eaLnBrk="1" hangingPunct="1"/>
            <a:r>
              <a:rPr lang="en-US" altLang="en-US" b="1" dirty="0"/>
              <a:t>THE INSURANCE BUSINESS TRANSFER</a:t>
            </a:r>
          </a:p>
        </p:txBody>
      </p:sp>
      <p:sp>
        <p:nvSpPr>
          <p:cNvPr id="3075" name="Subtitle 2"/>
          <p:cNvSpPr>
            <a:spLocks noGrp="1"/>
          </p:cNvSpPr>
          <p:nvPr>
            <p:ph type="subTitle" idx="1"/>
          </p:nvPr>
        </p:nvSpPr>
        <p:spPr>
          <a:xfrm>
            <a:off x="1606378" y="3602038"/>
            <a:ext cx="9061622" cy="1283000"/>
          </a:xfrm>
        </p:spPr>
        <p:txBody>
          <a:bodyPr/>
          <a:lstStyle/>
          <a:p>
            <a:pPr eaLnBrk="1" hangingPunct="1"/>
            <a:endParaRPr lang="en-US" altLang="en-US" sz="4000" b="1" i="1" dirty="0">
              <a:solidFill>
                <a:srgbClr val="0070C0"/>
              </a:solidFill>
            </a:endParaRPr>
          </a:p>
        </p:txBody>
      </p:sp>
      <p:sp>
        <p:nvSpPr>
          <p:cNvPr id="2" name="Footer Placeholder 1"/>
          <p:cNvSpPr>
            <a:spLocks noGrp="1"/>
          </p:cNvSpPr>
          <p:nvPr>
            <p:ph type="ftr" sz="quarter" idx="11"/>
          </p:nvPr>
        </p:nvSpPr>
        <p:spPr/>
        <p:txBody>
          <a:bodyPr/>
          <a:lstStyle/>
          <a:p>
            <a:pPr>
              <a:defRPr/>
            </a:pPr>
            <a:r>
              <a:rPr lang="en-US"/>
              <a:t>Proprietary and Confidential Information</a:t>
            </a:r>
          </a:p>
        </p:txBody>
      </p:sp>
      <p:sp>
        <p:nvSpPr>
          <p:cNvPr id="4" name="Oval 3"/>
          <p:cNvSpPr/>
          <p:nvPr/>
        </p:nvSpPr>
        <p:spPr>
          <a:xfrm>
            <a:off x="1524000" y="2787650"/>
            <a:ext cx="9612313" cy="25751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Aft>
                <a:spcPts val="0"/>
              </a:spcAft>
              <a:defRPr/>
            </a:pPr>
            <a:r>
              <a:rPr lang="en-US" sz="2800" b="1" i="1" dirty="0">
                <a:solidFill>
                  <a:schemeClr val="bg1"/>
                </a:solidFill>
              </a:rPr>
              <a:t>A proven business model that can be used by the (re)insurance industry to restructure (re)insurance business </a:t>
            </a:r>
          </a:p>
        </p:txBody>
      </p:sp>
    </p:spTree>
    <p:extLst>
      <p:ext uri="{BB962C8B-B14F-4D97-AF65-F5344CB8AC3E}">
        <p14:creationId xmlns:p14="http://schemas.microsoft.com/office/powerpoint/2010/main" val="2110678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938213" y="168275"/>
            <a:ext cx="10464800" cy="1157288"/>
          </a:xfrm>
        </p:spPr>
        <p:txBody>
          <a:bodyPr>
            <a:normAutofit/>
          </a:bodyPr>
          <a:lstStyle/>
          <a:p>
            <a:pPr eaLnBrk="1" hangingPunct="1"/>
            <a:r>
              <a:rPr lang="en-US" altLang="en-US" sz="3600" b="1" dirty="0">
                <a:solidFill>
                  <a:srgbClr val="0070C0"/>
                </a:solidFill>
              </a:rPr>
              <a:t>Biography</a:t>
            </a:r>
          </a:p>
        </p:txBody>
      </p:sp>
      <p:sp>
        <p:nvSpPr>
          <p:cNvPr id="19459" name="Content Placeholder 2"/>
          <p:cNvSpPr>
            <a:spLocks noGrp="1"/>
          </p:cNvSpPr>
          <p:nvPr>
            <p:ph idx="1"/>
          </p:nvPr>
        </p:nvSpPr>
        <p:spPr>
          <a:xfrm>
            <a:off x="1003300" y="1492250"/>
            <a:ext cx="10515600" cy="4540250"/>
          </a:xfrm>
        </p:spPr>
        <p:txBody>
          <a:bodyPr>
            <a:normAutofit/>
          </a:bodyPr>
          <a:lstStyle/>
          <a:p>
            <a:pPr marL="0" indent="0" eaLnBrk="1" hangingPunct="1">
              <a:buFont typeface="Arial" panose="020B0604020202020204" pitchFamily="34" charset="0"/>
              <a:buNone/>
              <a:defRPr/>
            </a:pPr>
            <a:r>
              <a:rPr lang="en-US" altLang="en-US" sz="2000" b="1" dirty="0">
                <a:solidFill>
                  <a:srgbClr val="0070C0"/>
                </a:solidFill>
              </a:rPr>
              <a:t>Richard Newton </a:t>
            </a:r>
            <a:r>
              <a:rPr lang="en-US" altLang="en-US" sz="2000" dirty="0"/>
              <a:t>has extensive experience in run-off and is recognized as a leader in the industry.  Since 1982, Mr. Newton has been involved in the direct management of run-off portfolios and since 1987 has become involved in the insurance ownership of several successful run-off insurance companies.  In 1995, Mr. Newton formed International Solutions, LLC, a TPA / Consultancy company focused on run-off and serves as its CEO.  He works in both the domestic and international insurance industry, primarily providing advisory and management services to troubled run-off and turn around insurance situations.  His experience includes the development of corporate strategies and the execution of operational plans and has led many successful run-off projects.  Rick has been involved in a wide range of transactional situations involving M&amp;A, governmental privatizations, de-</a:t>
            </a:r>
            <a:r>
              <a:rPr lang="en-US" altLang="en-US" sz="2000" dirty="0" err="1"/>
              <a:t>mutualizations</a:t>
            </a:r>
            <a:r>
              <a:rPr lang="en-US" altLang="en-US" sz="2000" dirty="0"/>
              <a:t>, and capital raising for the development of carefully planned reinsurance programs in support of restructured run-off companies in the life, health and P&amp;C industries.  Rick spearheaded and was significantly involved with the drafting and approval of the Amendments to RI Insurance Regulation 68 providing for insurance business transfers. </a:t>
            </a:r>
          </a:p>
          <a:p>
            <a:pPr eaLnBrk="1" hangingPunct="1">
              <a:defRPr/>
            </a:pPr>
            <a:endParaRPr lang="en-US" altLang="en-US" sz="1800" dirty="0"/>
          </a:p>
          <a:p>
            <a:pPr eaLnBrk="1" hangingPunct="1">
              <a:defRPr/>
            </a:pPr>
            <a:endParaRPr lang="en-US" altLang="en-US" sz="1800" dirty="0"/>
          </a:p>
          <a:p>
            <a:pPr eaLnBrk="1" hangingPunct="1">
              <a:defRPr/>
            </a:pPr>
            <a:endParaRPr lang="en-US" altLang="en-US" sz="1800" dirty="0"/>
          </a:p>
          <a:p>
            <a:pPr eaLnBrk="1" hangingPunct="1">
              <a:defRPr/>
            </a:pPr>
            <a:endParaRPr lang="en-US" altLang="en-US" sz="2000" dirty="0"/>
          </a:p>
        </p:txBody>
      </p:sp>
      <p:sp>
        <p:nvSpPr>
          <p:cNvPr id="2" name="Footer Placeholder 1"/>
          <p:cNvSpPr>
            <a:spLocks noGrp="1"/>
          </p:cNvSpPr>
          <p:nvPr>
            <p:ph type="ftr" sz="quarter" idx="11"/>
          </p:nvPr>
        </p:nvSpPr>
        <p:spPr/>
        <p:txBody>
          <a:bodyPr/>
          <a:lstStyle/>
          <a:p>
            <a:pPr>
              <a:defRPr/>
            </a:pPr>
            <a:r>
              <a:rPr lang="en-US"/>
              <a:t>Proprietary and Confidential</a:t>
            </a:r>
          </a:p>
        </p:txBody>
      </p:sp>
    </p:spTree>
    <p:extLst>
      <p:ext uri="{BB962C8B-B14F-4D97-AF65-F5344CB8AC3E}">
        <p14:creationId xmlns:p14="http://schemas.microsoft.com/office/powerpoint/2010/main" val="49224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fontScale="90000"/>
          </a:bodyPr>
          <a:lstStyle/>
          <a:p>
            <a:pPr eaLnBrk="1" hangingPunct="1">
              <a:defRPr/>
            </a:pPr>
            <a:br>
              <a:rPr lang="en-US" altLang="en-US" b="1" u="sng" dirty="0">
                <a:solidFill>
                  <a:srgbClr val="0070C0"/>
                </a:solidFill>
              </a:rPr>
            </a:br>
            <a:r>
              <a:rPr lang="en-US" altLang="en-US" sz="4000" b="1" dirty="0">
                <a:solidFill>
                  <a:srgbClr val="0070C0"/>
                </a:solidFill>
              </a:rPr>
              <a:t>Presentation Prepared by</a:t>
            </a:r>
            <a:br>
              <a:rPr lang="en-US" altLang="en-US" sz="4000" b="1" dirty="0">
                <a:solidFill>
                  <a:srgbClr val="0070C0"/>
                </a:solidFill>
              </a:rPr>
            </a:br>
            <a:r>
              <a:rPr lang="en-US" altLang="en-US" sz="3100" b="1" i="1" dirty="0"/>
              <a:t>Richard Newton  </a:t>
            </a:r>
            <a:br>
              <a:rPr lang="en-US" altLang="en-US" sz="4000" b="1" i="1" dirty="0">
                <a:solidFill>
                  <a:srgbClr val="0070C0"/>
                </a:solidFill>
              </a:rPr>
            </a:br>
            <a:r>
              <a:rPr lang="en-US" altLang="en-US" sz="4000" b="1" i="1" dirty="0">
                <a:solidFill>
                  <a:srgbClr val="0070C0"/>
                </a:solidFill>
              </a:rPr>
              <a:t> </a:t>
            </a:r>
            <a:br>
              <a:rPr lang="en-US" altLang="en-US" sz="3200" b="1" i="1" dirty="0">
                <a:solidFill>
                  <a:srgbClr val="0070C0"/>
                </a:solidFill>
              </a:rPr>
            </a:br>
            <a:endParaRPr lang="en-US" altLang="en-US" sz="2700" b="1" i="1" u="sng" dirty="0">
              <a:solidFill>
                <a:srgbClr val="0070C0"/>
              </a:solidFill>
            </a:endParaRPr>
          </a:p>
        </p:txBody>
      </p:sp>
      <p:sp>
        <p:nvSpPr>
          <p:cNvPr id="18435" name="Content Placeholder 2"/>
          <p:cNvSpPr>
            <a:spLocks noGrp="1"/>
          </p:cNvSpPr>
          <p:nvPr>
            <p:ph idx="1"/>
          </p:nvPr>
        </p:nvSpPr>
        <p:spPr/>
        <p:txBody>
          <a:bodyPr/>
          <a:lstStyle/>
          <a:p>
            <a:pPr marL="0" indent="0" eaLnBrk="1" hangingPunct="1">
              <a:buFont typeface="Arial" panose="020B0604020202020204" pitchFamily="34" charset="0"/>
              <a:buNone/>
            </a:pPr>
            <a:r>
              <a:rPr lang="en-US" altLang="en-US" dirty="0"/>
              <a:t>For more information, please visit </a:t>
            </a:r>
            <a:r>
              <a:rPr lang="en-US" altLang="en-US" dirty="0">
                <a:solidFill>
                  <a:srgbClr val="0070C0"/>
                </a:solidFill>
              </a:rPr>
              <a:t>www.intl-sol.net</a:t>
            </a:r>
            <a:r>
              <a:rPr lang="en-US" altLang="en-US" dirty="0"/>
              <a:t> or contact me at:</a:t>
            </a:r>
          </a:p>
          <a:p>
            <a:pPr marL="0" indent="0" eaLnBrk="1" hangingPunct="1">
              <a:buFont typeface="Arial" panose="020B0604020202020204" pitchFamily="34" charset="0"/>
              <a:buNone/>
            </a:pPr>
            <a:r>
              <a:rPr lang="en-US" altLang="en-US" dirty="0"/>
              <a:t>Richard Newton</a:t>
            </a:r>
          </a:p>
          <a:p>
            <a:pPr marL="0" indent="0" eaLnBrk="1" hangingPunct="1">
              <a:buFont typeface="Arial" panose="020B0604020202020204" pitchFamily="34" charset="0"/>
              <a:buNone/>
            </a:pPr>
            <a:r>
              <a:rPr lang="en-US" altLang="en-US" dirty="0"/>
              <a:t>International Solutions, LLC</a:t>
            </a:r>
          </a:p>
          <a:p>
            <a:pPr marL="0" indent="0" eaLnBrk="1" hangingPunct="1">
              <a:buFont typeface="Arial" panose="020B0604020202020204" pitchFamily="34" charset="0"/>
              <a:buNone/>
            </a:pPr>
            <a:r>
              <a:rPr lang="en-US" altLang="en-US" sz="2400" dirty="0"/>
              <a:t>(484) 844-1256</a:t>
            </a:r>
          </a:p>
          <a:p>
            <a:pPr marL="0" indent="0" eaLnBrk="1" hangingPunct="1">
              <a:buFont typeface="Arial" panose="020B0604020202020204" pitchFamily="34" charset="0"/>
              <a:buNone/>
            </a:pPr>
            <a:r>
              <a:rPr lang="en-US" altLang="en-US" sz="2400" dirty="0">
                <a:hlinkClick r:id="rId2"/>
              </a:rPr>
              <a:t>rn8652@intl-sol.com</a:t>
            </a:r>
            <a:endParaRPr lang="en-US" altLang="en-US" sz="2400" dirty="0"/>
          </a:p>
          <a:p>
            <a:pPr marL="0" indent="0" eaLnBrk="1" hangingPunct="1">
              <a:buFont typeface="Arial" panose="020B0604020202020204" pitchFamily="34" charset="0"/>
              <a:buNone/>
            </a:pPr>
            <a:r>
              <a:rPr lang="en-US" altLang="en-US" sz="2400" dirty="0">
                <a:hlinkClick r:id="rId3"/>
              </a:rPr>
              <a:t>rn8652@aol.com</a:t>
            </a:r>
            <a:endParaRPr lang="en-US" altLang="en-US" sz="2400" dirty="0"/>
          </a:p>
          <a:p>
            <a:pPr marL="0" indent="0" eaLnBrk="1" hangingPunct="1">
              <a:buFont typeface="Arial" panose="020B0604020202020204" pitchFamily="34" charset="0"/>
              <a:buNone/>
            </a:pPr>
            <a:endParaRPr lang="en-US" altLang="en-US" dirty="0"/>
          </a:p>
          <a:p>
            <a:pPr marL="0" indent="0" eaLnBrk="1" hangingPunct="1">
              <a:buFont typeface="Arial" panose="020B0604020202020204" pitchFamily="34" charset="0"/>
              <a:buNone/>
            </a:pPr>
            <a:endParaRPr lang="en-US" altLang="en-US" dirty="0"/>
          </a:p>
        </p:txBody>
      </p:sp>
      <p:sp>
        <p:nvSpPr>
          <p:cNvPr id="2" name="Footer Placeholder 1"/>
          <p:cNvSpPr>
            <a:spLocks noGrp="1"/>
          </p:cNvSpPr>
          <p:nvPr>
            <p:ph type="ftr" sz="quarter" idx="11"/>
          </p:nvPr>
        </p:nvSpPr>
        <p:spPr/>
        <p:txBody>
          <a:bodyPr/>
          <a:lstStyle/>
          <a:p>
            <a:pPr>
              <a:defRPr/>
            </a:pPr>
            <a:r>
              <a:rPr lang="en-US"/>
              <a:t>Proprietary and Confidential</a:t>
            </a:r>
          </a:p>
        </p:txBody>
      </p:sp>
    </p:spTree>
    <p:extLst>
      <p:ext uri="{BB962C8B-B14F-4D97-AF65-F5344CB8AC3E}">
        <p14:creationId xmlns:p14="http://schemas.microsoft.com/office/powerpoint/2010/main" val="3968798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408" y="340073"/>
            <a:ext cx="10515600" cy="1325563"/>
          </a:xfrm>
        </p:spPr>
        <p:txBody>
          <a:bodyPr>
            <a:normAutofit fontScale="90000"/>
          </a:bodyPr>
          <a:lstStyle/>
          <a:p>
            <a:br>
              <a:rPr lang="en-US" sz="4000" b="1" dirty="0">
                <a:solidFill>
                  <a:srgbClr val="0070C0"/>
                </a:solidFill>
              </a:rPr>
            </a:br>
            <a:r>
              <a:rPr lang="en-US" sz="4000" b="1" dirty="0">
                <a:solidFill>
                  <a:srgbClr val="0070C0"/>
                </a:solidFill>
              </a:rPr>
              <a:t>The U.S. (re)insurance run-off market</a:t>
            </a:r>
            <a:br>
              <a:rPr lang="en-US" sz="4000" dirty="0"/>
            </a:br>
            <a:r>
              <a:rPr lang="en-US" sz="3100" b="1" i="1" dirty="0"/>
              <a:t>In search of finality</a:t>
            </a:r>
            <a:br>
              <a:rPr lang="en-US" sz="3100" b="1" i="1" dirty="0"/>
            </a:br>
            <a:endParaRPr lang="en-US" sz="3100" dirty="0"/>
          </a:p>
        </p:txBody>
      </p:sp>
      <p:sp>
        <p:nvSpPr>
          <p:cNvPr id="3" name="Content Placeholder 2"/>
          <p:cNvSpPr>
            <a:spLocks noGrp="1"/>
          </p:cNvSpPr>
          <p:nvPr>
            <p:ph idx="1"/>
          </p:nvPr>
        </p:nvSpPr>
        <p:spPr/>
        <p:txBody>
          <a:bodyPr>
            <a:normAutofit fontScale="92500"/>
          </a:bodyPr>
          <a:lstStyle/>
          <a:p>
            <a:pPr marL="68580" indent="-342900"/>
            <a:r>
              <a:rPr lang="en-US" sz="3400" dirty="0"/>
              <a:t>U.S. insurance companies with run-off business are looking for effective exit solutions to facilitate operational and capital efficiencies and gain legal finality.</a:t>
            </a:r>
          </a:p>
          <a:p>
            <a:pPr marL="68580" indent="-342900"/>
            <a:r>
              <a:rPr lang="en-US" sz="3400" dirty="0"/>
              <a:t> Existing options are limited in their scope and effect (e.g. commutations, LPTs).</a:t>
            </a:r>
          </a:p>
          <a:p>
            <a:pPr marL="68580" indent="-342900"/>
            <a:r>
              <a:rPr lang="en-US" sz="3400" dirty="0"/>
              <a:t>State regulators recognize the need for new restructuring tools and are responding to the industry’s needs.</a:t>
            </a:r>
          </a:p>
          <a:p>
            <a:pPr marL="68580" indent="-342900"/>
            <a:r>
              <a:rPr lang="en-US" sz="3400" dirty="0"/>
              <a:t>We have engaged with key regulators to discuss new legislative initiatives.</a:t>
            </a:r>
          </a:p>
          <a:p>
            <a:endParaRPr lang="en-US" dirty="0"/>
          </a:p>
        </p:txBody>
      </p:sp>
      <p:sp>
        <p:nvSpPr>
          <p:cNvPr id="4" name="Footer Placeholder 3"/>
          <p:cNvSpPr>
            <a:spLocks noGrp="1"/>
          </p:cNvSpPr>
          <p:nvPr>
            <p:ph type="ftr" sz="quarter" idx="11"/>
          </p:nvPr>
        </p:nvSpPr>
        <p:spPr/>
        <p:txBody>
          <a:bodyPr/>
          <a:lstStyle/>
          <a:p>
            <a:r>
              <a:rPr lang="en-US"/>
              <a:t>Proprietary and Confidential Information</a:t>
            </a:r>
          </a:p>
        </p:txBody>
      </p:sp>
    </p:spTree>
    <p:extLst>
      <p:ext uri="{BB962C8B-B14F-4D97-AF65-F5344CB8AC3E}">
        <p14:creationId xmlns:p14="http://schemas.microsoft.com/office/powerpoint/2010/main" val="3890779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3600" b="1" dirty="0">
                <a:solidFill>
                  <a:srgbClr val="0070C0"/>
                </a:solidFill>
              </a:rPr>
            </a:br>
            <a:r>
              <a:rPr lang="en-US" sz="3600" b="1" dirty="0">
                <a:solidFill>
                  <a:srgbClr val="0070C0"/>
                </a:solidFill>
              </a:rPr>
              <a:t>Recent regulatory actions</a:t>
            </a:r>
            <a:br>
              <a:rPr lang="en-US" sz="3600" b="1" dirty="0">
                <a:solidFill>
                  <a:srgbClr val="0070C0"/>
                </a:solidFill>
              </a:rPr>
            </a:br>
            <a:r>
              <a:rPr lang="en-US" sz="2800" b="1" i="1" dirty="0"/>
              <a:t>Regulators are responding to the need for restructuring legislation</a:t>
            </a:r>
            <a:br>
              <a:rPr lang="en-US" sz="2800" b="1" dirty="0">
                <a:solidFill>
                  <a:srgbClr val="0070C0"/>
                </a:solidFill>
              </a:rPr>
            </a:br>
            <a:br>
              <a:rPr lang="en-US" sz="2800" b="1" i="1" dirty="0">
                <a:solidFill>
                  <a:srgbClr val="0070C0"/>
                </a:solidFill>
              </a:rPr>
            </a:br>
            <a:endParaRPr lang="en-US" sz="2800" b="1" i="1" dirty="0">
              <a:solidFill>
                <a:srgbClr val="0070C0"/>
              </a:solidFill>
            </a:endParaRPr>
          </a:p>
        </p:txBody>
      </p:sp>
      <p:sp>
        <p:nvSpPr>
          <p:cNvPr id="3" name="Content Placeholder 2"/>
          <p:cNvSpPr>
            <a:spLocks noGrp="1"/>
          </p:cNvSpPr>
          <p:nvPr>
            <p:ph idx="1"/>
          </p:nvPr>
        </p:nvSpPr>
        <p:spPr/>
        <p:txBody>
          <a:bodyPr>
            <a:normAutofit/>
          </a:bodyPr>
          <a:lstStyle/>
          <a:p>
            <a:r>
              <a:rPr lang="en-US" dirty="0"/>
              <a:t>In 2015 Rhode Island was the first jurisdiction in the U.S. to pass legislation providing for IBTs for commercial P&amp;C runoff liabilities.</a:t>
            </a:r>
          </a:p>
          <a:p>
            <a:r>
              <a:rPr lang="en-US" altLang="en-US" dirty="0"/>
              <a:t>The IL DOI is considering new legislation providing for insurance business transfers (IBT).</a:t>
            </a:r>
          </a:p>
          <a:p>
            <a:r>
              <a:rPr lang="en-US" dirty="0"/>
              <a:t>The OK DOI is considering new IBT legislation.</a:t>
            </a:r>
          </a:p>
          <a:p>
            <a:r>
              <a:rPr lang="en-US" dirty="0"/>
              <a:t>CT has recently passed a “Division” statute which is effective as of October 1, 2017.</a:t>
            </a:r>
          </a:p>
          <a:p>
            <a:r>
              <a:rPr lang="en-US" dirty="0"/>
              <a:t>In IL,</a:t>
            </a:r>
            <a:r>
              <a:rPr lang="en-US" altLang="en-US" dirty="0"/>
              <a:t> d</a:t>
            </a:r>
            <a:r>
              <a:rPr lang="en-US" dirty="0"/>
              <a:t>ivision legislation using the CT legislation as a framework is being considered.</a:t>
            </a:r>
          </a:p>
          <a:p>
            <a:endParaRPr lang="en-US" dirty="0"/>
          </a:p>
        </p:txBody>
      </p:sp>
      <p:sp>
        <p:nvSpPr>
          <p:cNvPr id="4" name="Footer Placeholder 3"/>
          <p:cNvSpPr>
            <a:spLocks noGrp="1"/>
          </p:cNvSpPr>
          <p:nvPr>
            <p:ph type="ftr" sz="quarter" idx="11"/>
          </p:nvPr>
        </p:nvSpPr>
        <p:spPr/>
        <p:txBody>
          <a:bodyPr/>
          <a:lstStyle/>
          <a:p>
            <a:r>
              <a:rPr lang="en-US"/>
              <a:t>Proprietary and Confidential Information</a:t>
            </a:r>
          </a:p>
        </p:txBody>
      </p:sp>
    </p:spTree>
    <p:extLst>
      <p:ext uri="{BB962C8B-B14F-4D97-AF65-F5344CB8AC3E}">
        <p14:creationId xmlns:p14="http://schemas.microsoft.com/office/powerpoint/2010/main" val="3427185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0070C0"/>
                </a:solidFill>
              </a:rPr>
              <a:t>The Insurance Business Transfer</a:t>
            </a:r>
            <a:br>
              <a:rPr lang="en-US" sz="3600" b="1" dirty="0">
                <a:solidFill>
                  <a:srgbClr val="0070C0"/>
                </a:solidFill>
              </a:rPr>
            </a:br>
            <a:r>
              <a:rPr lang="en-US" sz="2800" b="1" i="1" dirty="0"/>
              <a:t>The first option to provide economic and legal finality</a:t>
            </a:r>
          </a:p>
        </p:txBody>
      </p:sp>
      <p:sp>
        <p:nvSpPr>
          <p:cNvPr id="3" name="Content Placeholder 2"/>
          <p:cNvSpPr>
            <a:spLocks noGrp="1"/>
          </p:cNvSpPr>
          <p:nvPr>
            <p:ph idx="1"/>
          </p:nvPr>
        </p:nvSpPr>
        <p:spPr/>
        <p:txBody>
          <a:bodyPr>
            <a:normAutofit fontScale="85000" lnSpcReduction="20000"/>
          </a:bodyPr>
          <a:lstStyle/>
          <a:p>
            <a:pPr marL="68580" indent="-342900"/>
            <a:r>
              <a:rPr lang="en-US" dirty="0"/>
              <a:t>The insurance business transfer (IBT) is an effective restructuring tool that can apply to all lines of business, resulting in economic and legal finality for the transferred polices and potentially increasing capital and operational efficiency.</a:t>
            </a:r>
          </a:p>
          <a:p>
            <a:pPr marL="68580" indent="-342900"/>
            <a:r>
              <a:rPr lang="en-US" dirty="0"/>
              <a:t>The IBT approval process is a carefully monitored, transparent review that requires regulatory and judicial approval for the transfer of some or all of one company’s (re)insurance business to another company, including the attaching reinsurance.  The transfer results in a court-sanctioned novation of the transferred policies.</a:t>
            </a:r>
          </a:p>
          <a:p>
            <a:pPr marL="68580" indent="-342900"/>
            <a:r>
              <a:rPr lang="en-US" dirty="0"/>
              <a:t>Throughout the world there are many jurisdictions that have this restructuring tool to achieve this type of transfer.</a:t>
            </a:r>
          </a:p>
          <a:p>
            <a:pPr marL="68580" indent="-342900"/>
            <a:r>
              <a:rPr lang="en-US" dirty="0"/>
              <a:t>The most familiar is the Part VII Transfer in the UK – a court sanctioned novation of policies from one carrier to another carrier used by insurers to rationalize portfolio and corporate restructurings and to assist in the closure of businesses in runoff.</a:t>
            </a:r>
          </a:p>
          <a:p>
            <a:endParaRPr lang="en-US" dirty="0"/>
          </a:p>
        </p:txBody>
      </p:sp>
      <p:sp>
        <p:nvSpPr>
          <p:cNvPr id="4" name="Footer Placeholder 3"/>
          <p:cNvSpPr>
            <a:spLocks noGrp="1"/>
          </p:cNvSpPr>
          <p:nvPr>
            <p:ph type="ftr" sz="quarter" idx="11"/>
          </p:nvPr>
        </p:nvSpPr>
        <p:spPr/>
        <p:txBody>
          <a:bodyPr/>
          <a:lstStyle/>
          <a:p>
            <a:r>
              <a:rPr lang="en-US"/>
              <a:t>Proprietary and Confidential Information</a:t>
            </a:r>
          </a:p>
        </p:txBody>
      </p:sp>
    </p:spTree>
    <p:extLst>
      <p:ext uri="{BB962C8B-B14F-4D97-AF65-F5344CB8AC3E}">
        <p14:creationId xmlns:p14="http://schemas.microsoft.com/office/powerpoint/2010/main" val="2560206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838200" y="527541"/>
            <a:ext cx="10769601" cy="914400"/>
          </a:xfrm>
        </p:spPr>
        <p:txBody>
          <a:bodyPr>
            <a:normAutofit fontScale="90000"/>
          </a:bodyPr>
          <a:lstStyle/>
          <a:p>
            <a:pPr eaLnBrk="1" hangingPunct="1"/>
            <a:r>
              <a:rPr lang="en-US" altLang="en-US" sz="4000" b="1" dirty="0">
                <a:solidFill>
                  <a:srgbClr val="0070C0"/>
                </a:solidFill>
              </a:rPr>
              <a:t>The IBT is modeled on the UK Part VII Transfer</a:t>
            </a:r>
            <a:br>
              <a:rPr lang="en-US" altLang="en-US" sz="4000" b="1" dirty="0">
                <a:solidFill>
                  <a:srgbClr val="0070C0"/>
                </a:solidFill>
              </a:rPr>
            </a:br>
            <a:r>
              <a:rPr lang="en-US" altLang="en-US" sz="3100" b="1" i="1" dirty="0"/>
              <a:t>The UK Part VII Transfer is a successful business model</a:t>
            </a:r>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914541657"/>
              </p:ext>
            </p:extLst>
          </p:nvPr>
        </p:nvGraphicFramePr>
        <p:xfrm>
          <a:off x="732224" y="1515759"/>
          <a:ext cx="5143478" cy="5054863"/>
        </p:xfrm>
        <a:graphic>
          <a:graphicData uri="http://schemas.openxmlformats.org/drawingml/2006/table">
            <a:tbl>
              <a:tblPr firstRow="1" firstCol="1" bandRow="1">
                <a:tableStyleId>{5C22544A-7EE6-4342-B048-85BDC9FD1C3A}</a:tableStyleId>
              </a:tblPr>
              <a:tblGrid>
                <a:gridCol w="123726">
                  <a:extLst>
                    <a:ext uri="{9D8B030D-6E8A-4147-A177-3AD203B41FA5}">
                      <a16:colId xmlns:a16="http://schemas.microsoft.com/office/drawing/2014/main" val="20000"/>
                    </a:ext>
                  </a:extLst>
                </a:gridCol>
                <a:gridCol w="1437800">
                  <a:extLst>
                    <a:ext uri="{9D8B030D-6E8A-4147-A177-3AD203B41FA5}">
                      <a16:colId xmlns:a16="http://schemas.microsoft.com/office/drawing/2014/main" val="20001"/>
                    </a:ext>
                  </a:extLst>
                </a:gridCol>
                <a:gridCol w="208710">
                  <a:extLst>
                    <a:ext uri="{9D8B030D-6E8A-4147-A177-3AD203B41FA5}">
                      <a16:colId xmlns:a16="http://schemas.microsoft.com/office/drawing/2014/main" val="20002"/>
                    </a:ext>
                  </a:extLst>
                </a:gridCol>
                <a:gridCol w="208710">
                  <a:extLst>
                    <a:ext uri="{9D8B030D-6E8A-4147-A177-3AD203B41FA5}">
                      <a16:colId xmlns:a16="http://schemas.microsoft.com/office/drawing/2014/main" val="20003"/>
                    </a:ext>
                  </a:extLst>
                </a:gridCol>
                <a:gridCol w="2580848">
                  <a:extLst>
                    <a:ext uri="{9D8B030D-6E8A-4147-A177-3AD203B41FA5}">
                      <a16:colId xmlns:a16="http://schemas.microsoft.com/office/drawing/2014/main" val="20004"/>
                    </a:ext>
                  </a:extLst>
                </a:gridCol>
                <a:gridCol w="197946">
                  <a:extLst>
                    <a:ext uri="{9D8B030D-6E8A-4147-A177-3AD203B41FA5}">
                      <a16:colId xmlns:a16="http://schemas.microsoft.com/office/drawing/2014/main" val="20005"/>
                    </a:ext>
                  </a:extLst>
                </a:gridCol>
                <a:gridCol w="187420">
                  <a:extLst>
                    <a:ext uri="{9D8B030D-6E8A-4147-A177-3AD203B41FA5}">
                      <a16:colId xmlns:a16="http://schemas.microsoft.com/office/drawing/2014/main" val="20006"/>
                    </a:ext>
                  </a:extLst>
                </a:gridCol>
                <a:gridCol w="198318">
                  <a:extLst>
                    <a:ext uri="{9D8B030D-6E8A-4147-A177-3AD203B41FA5}">
                      <a16:colId xmlns:a16="http://schemas.microsoft.com/office/drawing/2014/main" val="20007"/>
                    </a:ext>
                  </a:extLst>
                </a:gridCol>
              </a:tblGrid>
              <a:tr h="608934">
                <a:tc gridSpan="4">
                  <a:txBody>
                    <a:bodyPr/>
                    <a:lstStyle/>
                    <a:p>
                      <a:pPr marL="0" marR="0" algn="ctr">
                        <a:lnSpc>
                          <a:spcPct val="107000"/>
                        </a:lnSpc>
                        <a:spcBef>
                          <a:spcPts val="0"/>
                        </a:spcBef>
                        <a:spcAft>
                          <a:spcPts val="0"/>
                        </a:spcAft>
                      </a:pPr>
                      <a:r>
                        <a:rPr lang="en-US" sz="1300" dirty="0">
                          <a:effectLst/>
                          <a:latin typeface="+mn-lt"/>
                          <a:ea typeface="+mn-ea"/>
                          <a:cs typeface="+mn-cs"/>
                        </a:rPr>
                        <a:t>YEAR</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0"/>
                        </a:spcAft>
                      </a:pPr>
                      <a:r>
                        <a:rPr lang="en-US" sz="1300" dirty="0">
                          <a:effectLst/>
                        </a:rPr>
                        <a:t>No. of PART VII TRANSFERS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nSpc>
                          <a:spcPct val="107000"/>
                        </a:lnSpc>
                        <a:spcBef>
                          <a:spcPts val="0"/>
                        </a:spcBef>
                        <a:spcAft>
                          <a:spcPts val="0"/>
                        </a:spcAft>
                      </a:pPr>
                      <a:r>
                        <a:rPr lang="en-US" sz="1300" dirty="0">
                          <a:effectLst/>
                        </a:rPr>
                        <a:t> </a:t>
                      </a:r>
                      <a:endParaRPr lang="en-US" sz="900" dirty="0">
                        <a:effectLst/>
                      </a:endParaRPr>
                    </a:p>
                    <a:p>
                      <a:pPr marL="0" marR="0">
                        <a:lnSpc>
                          <a:spcPct val="107000"/>
                        </a:lnSpc>
                        <a:spcBef>
                          <a:spcPts val="0"/>
                        </a:spcBef>
                        <a:spcAft>
                          <a:spcPts val="0"/>
                        </a:spcAft>
                      </a:pPr>
                      <a:r>
                        <a:rPr lang="en-US" sz="1300" dirty="0">
                          <a:effectLst/>
                        </a:rPr>
                        <a:t> </a:t>
                      </a:r>
                      <a:endParaRPr lang="en-US" sz="900" dirty="0">
                        <a:effectLst/>
                      </a:endParaRPr>
                    </a:p>
                    <a:p>
                      <a:pPr marL="0" marR="0">
                        <a:lnSpc>
                          <a:spcPct val="107000"/>
                        </a:lnSpc>
                        <a:spcBef>
                          <a:spcPts val="0"/>
                        </a:spcBef>
                        <a:spcAft>
                          <a:spcPts val="0"/>
                        </a:spcAft>
                      </a:pPr>
                      <a:r>
                        <a:rPr lang="en-US" sz="13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extLst>
                  <a:ext uri="{0D108BD9-81ED-4DB2-BD59-A6C34878D82A}">
                    <a16:rowId xmlns:a16="http://schemas.microsoft.com/office/drawing/2014/main" val="10000"/>
                  </a:ext>
                </a:extLst>
              </a:tr>
              <a:tr h="140528">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nSpc>
                          <a:spcPct val="107000"/>
                        </a:lnSpc>
                        <a:spcBef>
                          <a:spcPts val="0"/>
                        </a:spcBef>
                        <a:spcAft>
                          <a:spcPts val="0"/>
                        </a:spcAft>
                      </a:pPr>
                      <a:r>
                        <a:rPr lang="en-US" sz="8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nSpc>
                          <a:spcPct val="107000"/>
                        </a:lnSpc>
                        <a:spcBef>
                          <a:spcPts val="0"/>
                        </a:spcBef>
                        <a:spcAft>
                          <a:spcPts val="0"/>
                        </a:spcAft>
                      </a:pPr>
                      <a:r>
                        <a:rPr lang="en-US"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nSpc>
                          <a:spcPct val="107000"/>
                        </a:lnSpc>
                        <a:spcBef>
                          <a:spcPts val="0"/>
                        </a:spcBef>
                        <a:spcAft>
                          <a:spcPts val="0"/>
                        </a:spcAft>
                      </a:pPr>
                      <a:r>
                        <a:rPr lang="en-US" sz="8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01"/>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r">
                        <a:lnSpc>
                          <a:spcPct val="107000"/>
                        </a:lnSpc>
                      </a:pPr>
                      <a:r>
                        <a:rPr lang="en-US" sz="1400" dirty="0">
                          <a:effectLst/>
                          <a:latin typeface="Calibri" panose="020F0502020204030204" pitchFamily="34" charset="0"/>
                        </a:rPr>
                        <a:t>2002</a:t>
                      </a: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3</a:t>
                      </a:r>
                    </a:p>
                  </a:txBody>
                  <a:tcPr marL="81010" marR="81010" marT="0" marB="0" anchor="b"/>
                </a:tc>
                <a:tc>
                  <a:txBody>
                    <a:bodyPr/>
                    <a:lstStyle/>
                    <a:p>
                      <a:pPr marL="0" marR="0">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extLst>
                  <a:ext uri="{0D108BD9-81ED-4DB2-BD59-A6C34878D82A}">
                    <a16:rowId xmlns:a16="http://schemas.microsoft.com/office/drawing/2014/main" val="10002"/>
                  </a:ext>
                </a:extLst>
              </a:tr>
              <a:tr h="218606">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2003</a:t>
                      </a: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gn="ctr">
                        <a:lnSpc>
                          <a:spcPct val="107000"/>
                        </a:lnSpc>
                      </a:pPr>
                      <a:r>
                        <a:rPr lang="en-US" sz="1400" dirty="0">
                          <a:effectLst/>
                          <a:latin typeface="Calibri" panose="020F0502020204030204" pitchFamily="34" charset="0"/>
                        </a:rPr>
                        <a:t>10</a:t>
                      </a: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extLst>
                  <a:ext uri="{0D108BD9-81ED-4DB2-BD59-A6C34878D82A}">
                    <a16:rowId xmlns:a16="http://schemas.microsoft.com/office/drawing/2014/main" val="10003"/>
                  </a:ext>
                </a:extLst>
              </a:tr>
              <a:tr h="218606">
                <a:tc>
                  <a:txBody>
                    <a:bodyPr/>
                    <a:lstStyle/>
                    <a:p>
                      <a:pPr marL="0" marR="0">
                        <a:lnSpc>
                          <a:spcPct val="107000"/>
                        </a:lnSpc>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2004</a:t>
                      </a: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gn="ctr">
                        <a:lnSpc>
                          <a:spcPct val="107000"/>
                        </a:lnSpc>
                      </a:pPr>
                      <a:r>
                        <a:rPr lang="en-US" sz="1400" dirty="0">
                          <a:effectLst/>
                          <a:latin typeface="Calibri" panose="020F0502020204030204" pitchFamily="34" charset="0"/>
                        </a:rPr>
                        <a:t>18</a:t>
                      </a: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04"/>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2005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26</a:t>
                      </a: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05"/>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2006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29</a:t>
                      </a: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06"/>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2007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24</a:t>
                      </a: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07"/>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2008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18</a:t>
                      </a: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08"/>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2009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8</a:t>
                      </a: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09"/>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2010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12</a:t>
                      </a: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0"/>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2011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24</a:t>
                      </a: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1"/>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2012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15</a:t>
                      </a: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2"/>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2013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13</a:t>
                      </a: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3"/>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11</a:t>
                      </a: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4"/>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22</a:t>
                      </a: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5"/>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200" dirty="0">
                          <a:effectLst/>
                        </a:rPr>
                        <a:t>2016 (as of 8/18)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6</a:t>
                      </a: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6"/>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r">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7"/>
                  </a:ext>
                </a:extLst>
              </a:tr>
              <a:tr h="218606">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TOTAL</a:t>
                      </a: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ctr">
                        <a:lnSpc>
                          <a:spcPct val="107000"/>
                        </a:lnSpc>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239</a:t>
                      </a: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8"/>
                  </a:ext>
                </a:extLst>
              </a:tr>
              <a:tr h="187411">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r">
                        <a:lnSpc>
                          <a:spcPct val="107000"/>
                        </a:lnSpc>
                      </a:pPr>
                      <a:endParaRPr lang="en-US" sz="1200" dirty="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marL="0" marR="0" algn="r">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marL="0" marR="0" algn="r">
                        <a:lnSpc>
                          <a:spcPct val="107000"/>
                        </a:lnSpc>
                        <a:spcBef>
                          <a:spcPts val="0"/>
                        </a:spcBef>
                        <a:spcAft>
                          <a:spcPts val="0"/>
                        </a:spcAft>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extLst>
                  <a:ext uri="{0D108BD9-81ED-4DB2-BD59-A6C34878D82A}">
                    <a16:rowId xmlns:a16="http://schemas.microsoft.com/office/drawing/2014/main" val="10019"/>
                  </a:ext>
                </a:extLst>
              </a:tr>
              <a:tr h="187411">
                <a:tc>
                  <a:txBody>
                    <a:bodyPr/>
                    <a:lstStyle/>
                    <a:p>
                      <a:pPr marL="0" marR="0">
                        <a:lnSpc>
                          <a:spcPct val="107000"/>
                        </a:lnSpc>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r">
                        <a:lnSpc>
                          <a:spcPct val="107000"/>
                        </a:lnSpc>
                      </a:pPr>
                      <a:endParaRPr lang="en-US" sz="1200" dirty="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a:effectLst/>
                        <a:latin typeface="Calibri" panose="020F0502020204030204" pitchFamily="34" charset="0"/>
                      </a:endParaRPr>
                    </a:p>
                  </a:txBody>
                  <a:tcPr marL="81010" marR="81010" marT="0" marB="0" anchor="b"/>
                </a:tc>
                <a:tc>
                  <a:txBody>
                    <a:bodyPr/>
                    <a:lstStyle/>
                    <a:p>
                      <a:pPr>
                        <a:lnSpc>
                          <a:spcPct val="107000"/>
                        </a:lnSpc>
                      </a:pPr>
                      <a:endParaRPr lang="en-US" sz="900" dirty="0">
                        <a:effectLst/>
                        <a:latin typeface="Calibri" panose="020F0502020204030204" pitchFamily="34" charset="0"/>
                      </a:endParaRPr>
                    </a:p>
                  </a:txBody>
                  <a:tcPr marL="81010" marR="81010" marT="0" marB="0" anchor="b"/>
                </a:tc>
                <a:extLst>
                  <a:ext uri="{0D108BD9-81ED-4DB2-BD59-A6C34878D82A}">
                    <a16:rowId xmlns:a16="http://schemas.microsoft.com/office/drawing/2014/main" val="10020"/>
                  </a:ext>
                </a:extLst>
              </a:tr>
            </a:tbl>
          </a:graphicData>
        </a:graphic>
      </p:graphicFrame>
      <p:sp>
        <p:nvSpPr>
          <p:cNvPr id="3" name="Content Placeholder 2"/>
          <p:cNvSpPr>
            <a:spLocks noGrp="1"/>
          </p:cNvSpPr>
          <p:nvPr>
            <p:ph sz="half" idx="2"/>
          </p:nvPr>
        </p:nvSpPr>
        <p:spPr>
          <a:xfrm>
            <a:off x="6112476" y="1664042"/>
            <a:ext cx="5428735" cy="4512919"/>
          </a:xfrm>
        </p:spPr>
        <p:txBody>
          <a:bodyPr>
            <a:normAutofit fontScale="92500" lnSpcReduction="10000"/>
          </a:bodyPr>
          <a:lstStyle/>
          <a:p>
            <a:pPr marL="68580" indent="-342900">
              <a:buFont typeface="Arial" panose="020B0604020202020204" pitchFamily="34" charset="0"/>
              <a:buChar char="•"/>
              <a:defRPr/>
            </a:pPr>
            <a:r>
              <a:rPr lang="en-US" altLang="en-US" sz="2200" i="1" dirty="0"/>
              <a:t>The RI IBT is modeled on the UK Part VII transfer. </a:t>
            </a:r>
          </a:p>
          <a:p>
            <a:pPr marL="68580" indent="-342900">
              <a:buFont typeface="Arial" panose="020B0604020202020204" pitchFamily="34" charset="0"/>
              <a:buChar char="•"/>
              <a:defRPr/>
            </a:pPr>
            <a:r>
              <a:rPr lang="en-US" altLang="en-US" sz="2200" i="1" dirty="0"/>
              <a:t>There have been hundreds of Part VII Transfers accomplished to date, none of which have encountered subsequent financial difficulties.</a:t>
            </a:r>
          </a:p>
          <a:p>
            <a:pPr marL="68580" indent="-342900">
              <a:buFont typeface="Arial" panose="020B0604020202020204" pitchFamily="34" charset="0"/>
              <a:buChar char="•"/>
              <a:defRPr/>
            </a:pPr>
            <a:r>
              <a:rPr lang="en-US" altLang="en-US" sz="2200" i="1" dirty="0"/>
              <a:t>The Part VII Transfer is a successful business model that for many decades has been used in the UK and many other jurisdictions worldwide. </a:t>
            </a:r>
          </a:p>
          <a:p>
            <a:pPr marL="68580" indent="-342900">
              <a:buFont typeface="Arial" panose="020B0604020202020204" pitchFamily="34" charset="0"/>
              <a:buChar char="•"/>
              <a:defRPr/>
            </a:pPr>
            <a:r>
              <a:rPr lang="en-US" altLang="en-US" sz="2200" i="1" dirty="0"/>
              <a:t>In the UK the Part VII Transfer applies to all lines business, live and runoff.  It has helped to successfully strengthen and rationalize the UK insurance market.</a:t>
            </a:r>
          </a:p>
          <a:p>
            <a:pPr marL="68580" indent="-342900">
              <a:buFont typeface="Arial" panose="020B0604020202020204" pitchFamily="34" charset="0"/>
              <a:buChar char="•"/>
              <a:defRPr/>
            </a:pPr>
            <a:r>
              <a:rPr lang="en-US" altLang="en-US" sz="2200" i="1" dirty="0"/>
              <a:t>The larger companies like Berkshire, Swiss Re, Zurich, and Hartford are familiar with the RI IBT having used the UK Part VII Transfer.</a:t>
            </a:r>
          </a:p>
          <a:p>
            <a:endParaRPr lang="en-US" dirty="0"/>
          </a:p>
        </p:txBody>
      </p:sp>
      <p:sp>
        <p:nvSpPr>
          <p:cNvPr id="2" name="Footer Placeholder 1"/>
          <p:cNvSpPr>
            <a:spLocks noGrp="1"/>
          </p:cNvSpPr>
          <p:nvPr>
            <p:ph type="ftr" sz="quarter" idx="11"/>
          </p:nvPr>
        </p:nvSpPr>
        <p:spPr/>
        <p:txBody>
          <a:bodyPr/>
          <a:lstStyle/>
          <a:p>
            <a:pPr>
              <a:defRPr/>
            </a:pPr>
            <a:r>
              <a:rPr lang="en-US"/>
              <a:t>Proprietary and Confidential Information</a:t>
            </a:r>
          </a:p>
        </p:txBody>
      </p:sp>
    </p:spTree>
    <p:extLst>
      <p:ext uri="{BB962C8B-B14F-4D97-AF65-F5344CB8AC3E}">
        <p14:creationId xmlns:p14="http://schemas.microsoft.com/office/powerpoint/2010/main" val="2626953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normAutofit/>
          </a:bodyPr>
          <a:lstStyle/>
          <a:p>
            <a:r>
              <a:rPr lang="en-US" altLang="en-US" sz="3600" b="1" dirty="0">
                <a:solidFill>
                  <a:srgbClr val="0070C0"/>
                </a:solidFill>
              </a:rPr>
              <a:t>Application of the IBT</a:t>
            </a:r>
            <a:br>
              <a:rPr lang="en-US" altLang="en-US" sz="3600" b="1" dirty="0">
                <a:solidFill>
                  <a:srgbClr val="0070C0"/>
                </a:solidFill>
              </a:rPr>
            </a:br>
            <a:r>
              <a:rPr lang="en-US" altLang="en-US" sz="2800" b="1" i="1" dirty="0"/>
              <a:t>The IBT has many uses</a:t>
            </a:r>
            <a:endParaRPr lang="en-US" altLang="en-US" sz="2800" i="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348696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Footer Placeholder 1"/>
          <p:cNvSpPr>
            <a:spLocks noGrp="1"/>
          </p:cNvSpPr>
          <p:nvPr>
            <p:ph type="ftr" sz="quarter" idx="11"/>
          </p:nvPr>
        </p:nvSpPr>
        <p:spPr/>
        <p:txBody>
          <a:bodyPr/>
          <a:lstStyle/>
          <a:p>
            <a:pPr>
              <a:defRPr/>
            </a:pPr>
            <a:r>
              <a:rPr lang="en-US"/>
              <a:t>Proprietary and Confidential Information</a:t>
            </a:r>
          </a:p>
        </p:txBody>
      </p:sp>
    </p:spTree>
    <p:extLst>
      <p:ext uri="{BB962C8B-B14F-4D97-AF65-F5344CB8AC3E}">
        <p14:creationId xmlns:p14="http://schemas.microsoft.com/office/powerpoint/2010/main" val="34820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z="3600" b="1" dirty="0">
                <a:solidFill>
                  <a:srgbClr val="0070C0"/>
                </a:solidFill>
              </a:rPr>
              <a:t>Policyholder Protections of the IBT</a:t>
            </a:r>
            <a:br>
              <a:rPr lang="en-US" altLang="en-US" sz="3600" b="1" dirty="0">
                <a:solidFill>
                  <a:srgbClr val="0070C0"/>
                </a:solidFill>
              </a:rPr>
            </a:br>
            <a:r>
              <a:rPr lang="en-US" altLang="en-US" sz="2400" b="1" i="1" dirty="0"/>
              <a:t>Consistent with the strong policyholder protection that currently exists in U.S. law, the  IBT approval process contains provisions that address policyholder concerns</a:t>
            </a:r>
          </a:p>
        </p:txBody>
      </p:sp>
      <p:sp>
        <p:nvSpPr>
          <p:cNvPr id="10243" name="Content Placeholder 2"/>
          <p:cNvSpPr>
            <a:spLocks noGrp="1"/>
          </p:cNvSpPr>
          <p:nvPr>
            <p:ph idx="1"/>
          </p:nvPr>
        </p:nvSpPr>
        <p:spPr>
          <a:xfrm>
            <a:off x="838200" y="1898650"/>
            <a:ext cx="10515600" cy="4278313"/>
          </a:xfrm>
        </p:spPr>
        <p:txBody>
          <a:bodyPr/>
          <a:lstStyle/>
          <a:p>
            <a:pPr eaLnBrk="1" hangingPunct="1"/>
            <a:r>
              <a:rPr lang="en-US" altLang="en-US" sz="2400"/>
              <a:t>Extensive notice requirements</a:t>
            </a:r>
          </a:p>
          <a:p>
            <a:pPr eaLnBrk="1" hangingPunct="1"/>
            <a:r>
              <a:rPr lang="en-US" altLang="en-US" sz="2400"/>
              <a:t>Extensive financial disclosure </a:t>
            </a:r>
          </a:p>
          <a:p>
            <a:pPr eaLnBrk="1" hangingPunct="1"/>
            <a:r>
              <a:rPr lang="en-US" altLang="en-US" sz="2400"/>
              <a:t>Independent expert report that evaluates the impact on affected policyholders. </a:t>
            </a:r>
          </a:p>
          <a:p>
            <a:pPr eaLnBrk="1" hangingPunct="1"/>
            <a:r>
              <a:rPr lang="en-US" altLang="en-US" sz="2400"/>
              <a:t>Approval by regulator in transferring company’s domicile state.</a:t>
            </a:r>
          </a:p>
          <a:p>
            <a:pPr eaLnBrk="1" hangingPunct="1"/>
            <a:r>
              <a:rPr lang="en-US" altLang="en-US" sz="2400"/>
              <a:t>Independent evaluation and approval by the regulator in the assuming company’s state of domicile.</a:t>
            </a:r>
          </a:p>
          <a:p>
            <a:pPr eaLnBrk="1" hangingPunct="1"/>
            <a:r>
              <a:rPr lang="en-US" altLang="en-US" sz="2400"/>
              <a:t>Judicial review and approval of the IBT Plan – policyholders must not be adversely affected.</a:t>
            </a:r>
          </a:p>
          <a:p>
            <a:pPr eaLnBrk="1" hangingPunct="1"/>
            <a:r>
              <a:rPr lang="en-US" altLang="en-US" sz="2400"/>
              <a:t>Opportunity to be heard - any party who feels adversely affected by the transfer can make a representation to the court for consideration.</a:t>
            </a:r>
          </a:p>
          <a:p>
            <a:pPr eaLnBrk="1" hangingPunct="1"/>
            <a:endParaRPr lang="en-US" altLang="en-US" sz="2400"/>
          </a:p>
        </p:txBody>
      </p:sp>
      <p:sp>
        <p:nvSpPr>
          <p:cNvPr id="2" name="Footer Placeholder 1">
            <a:extLst/>
          </p:cNvPr>
          <p:cNvSpPr>
            <a:spLocks noGrp="1"/>
          </p:cNvSpPr>
          <p:nvPr>
            <p:ph type="ftr" sz="quarter" idx="11"/>
          </p:nvPr>
        </p:nvSpPr>
        <p:spPr/>
        <p:txBody>
          <a:bodyPr/>
          <a:lstStyle/>
          <a:p>
            <a:pPr>
              <a:defRPr/>
            </a:pPr>
            <a:r>
              <a:rPr lang="en-US"/>
              <a:t>Proprietary and Confidential Information</a:t>
            </a:r>
          </a:p>
        </p:txBody>
      </p:sp>
    </p:spTree>
    <p:extLst>
      <p:ext uri="{BB962C8B-B14F-4D97-AF65-F5344CB8AC3E}">
        <p14:creationId xmlns:p14="http://schemas.microsoft.com/office/powerpoint/2010/main" val="1656468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sz="4000" b="1" dirty="0">
                <a:solidFill>
                  <a:srgbClr val="0070C0"/>
                </a:solidFill>
                <a:cs typeface="Arial" charset="0"/>
              </a:rPr>
              <a:t>Why consider an IBT?</a:t>
            </a:r>
            <a:br>
              <a:rPr lang="en-US" sz="4000" b="1" dirty="0">
                <a:solidFill>
                  <a:srgbClr val="0070C0"/>
                </a:solidFill>
                <a:cs typeface="Arial" charset="0"/>
              </a:rPr>
            </a:br>
            <a:r>
              <a:rPr lang="en-US" sz="2700" b="1" i="1" dirty="0">
                <a:cs typeface="Arial" charset="0"/>
              </a:rPr>
              <a:t>The IBT provides a range of benefits for both the transferring and assuming company</a:t>
            </a:r>
            <a:endParaRPr lang="en-US" sz="2700" dirty="0"/>
          </a:p>
        </p:txBody>
      </p:sp>
      <p:sp>
        <p:nvSpPr>
          <p:cNvPr id="7" name="Content Placeholder 6"/>
          <p:cNvSpPr>
            <a:spLocks noGrp="1"/>
          </p:cNvSpPr>
          <p:nvPr>
            <p:ph idx="1"/>
          </p:nvPr>
        </p:nvSpPr>
        <p:spPr/>
        <p:txBody>
          <a:bodyPr>
            <a:normAutofit fontScale="92500" lnSpcReduction="10000"/>
          </a:bodyPr>
          <a:lstStyle/>
          <a:p>
            <a:pPr>
              <a:buFont typeface="Arial" panose="020B0604020202020204" pitchFamily="34" charset="0"/>
              <a:buChar char="►"/>
              <a:defRPr/>
            </a:pPr>
            <a:r>
              <a:rPr lang="en-US" sz="2200" dirty="0"/>
              <a:t>An IBT either within a group (internal) or outside to another (re)insurer (external) can best restructure the company for the future by segregating runoff liabilities from ongoing operations with a lower capital requirement. </a:t>
            </a:r>
          </a:p>
          <a:p>
            <a:pPr>
              <a:buFont typeface="Arial" panose="020B0604020202020204" pitchFamily="34" charset="0"/>
              <a:buChar char="►"/>
              <a:defRPr/>
            </a:pPr>
            <a:r>
              <a:rPr lang="en-US" sz="2200" dirty="0">
                <a:cs typeface="Arial" charset="0"/>
              </a:rPr>
              <a:t>In many companies runoff and new business liabilities are carried at higher capital levels than necessary to support the legacy liabilities on a stand alone basis.  Capital deployed for run-off could be reduced to free up capital.</a:t>
            </a:r>
            <a:endParaRPr lang="en-US" sz="2200" dirty="0"/>
          </a:p>
          <a:p>
            <a:pPr>
              <a:buFont typeface="Arial" panose="020B0604020202020204" pitchFamily="34" charset="0"/>
              <a:buChar char="►"/>
              <a:defRPr/>
            </a:pPr>
            <a:r>
              <a:rPr lang="en-US" sz="2200" dirty="0"/>
              <a:t>While the specific business motivations for each transfer will differ, there are a number of common themes which apply to both the transferring and the assuming companies with the predominant objectives and drivers for an IBT listed below.</a:t>
            </a:r>
          </a:p>
          <a:p>
            <a:pPr marL="0" indent="0">
              <a:buNone/>
              <a:defRPr/>
            </a:pPr>
            <a:r>
              <a:rPr lang="en-US" sz="2400" b="1" dirty="0"/>
              <a:t>	</a:t>
            </a:r>
            <a:r>
              <a:rPr lang="en-US" sz="2100" b="1" dirty="0"/>
              <a:t>TRANSFERRING PARTY				ASSUMING PARTY</a:t>
            </a:r>
          </a:p>
          <a:p>
            <a:pPr marL="0" indent="0">
              <a:buNone/>
              <a:defRPr/>
            </a:pPr>
            <a:r>
              <a:rPr lang="en-US" sz="1800" dirty="0"/>
              <a:t>	</a:t>
            </a:r>
            <a:r>
              <a:rPr lang="en-US" sz="1500" dirty="0"/>
              <a:t>Group restructuring		Capital efficiency		Regulatory and operational efficiency</a:t>
            </a:r>
          </a:p>
          <a:p>
            <a:pPr marL="0" indent="0">
              <a:buNone/>
              <a:defRPr/>
            </a:pPr>
            <a:r>
              <a:rPr lang="en-US" sz="1500" dirty="0"/>
              <a:t>	Reduced risk		Reduce regulatory/reporting burden	Increased market presence</a:t>
            </a:r>
          </a:p>
          <a:p>
            <a:pPr marL="0" indent="0">
              <a:buNone/>
              <a:defRPr/>
            </a:pPr>
            <a:r>
              <a:rPr lang="en-US" sz="1500" dirty="0"/>
              <a:t>	Operational efficiency		Entry or exit from market		Creation of center of excellence</a:t>
            </a:r>
          </a:p>
          <a:p>
            <a:pPr marL="0" indent="0">
              <a:buNone/>
              <a:defRPr/>
            </a:pPr>
            <a:r>
              <a:rPr lang="en-US" sz="1500" dirty="0"/>
              <a:t>	Removal of non-core lines	Separate old and new business	Consolidation of legacy business</a:t>
            </a:r>
          </a:p>
          <a:p>
            <a:endParaRPr lang="en-US" sz="1600" dirty="0"/>
          </a:p>
        </p:txBody>
      </p:sp>
      <p:sp>
        <p:nvSpPr>
          <p:cNvPr id="5" name="Footer Placeholder 4"/>
          <p:cNvSpPr>
            <a:spLocks noGrp="1"/>
          </p:cNvSpPr>
          <p:nvPr>
            <p:ph type="ftr" sz="quarter" idx="11"/>
          </p:nvPr>
        </p:nvSpPr>
        <p:spPr/>
        <p:txBody>
          <a:bodyPr/>
          <a:lstStyle/>
          <a:p>
            <a:r>
              <a:rPr lang="en-US"/>
              <a:t>Proprietary and Confidential Information</a:t>
            </a:r>
          </a:p>
        </p:txBody>
      </p:sp>
    </p:spTree>
    <p:extLst>
      <p:ext uri="{BB962C8B-B14F-4D97-AF65-F5344CB8AC3E}">
        <p14:creationId xmlns:p14="http://schemas.microsoft.com/office/powerpoint/2010/main" val="2028527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3600" b="1" dirty="0">
                <a:solidFill>
                  <a:srgbClr val="0070C0"/>
                </a:solidFill>
              </a:rPr>
              <a:t>Conclusion</a:t>
            </a:r>
            <a:endParaRPr lang="en-US" sz="3600" dirty="0"/>
          </a:p>
        </p:txBody>
      </p:sp>
      <p:sp>
        <p:nvSpPr>
          <p:cNvPr id="3" name="Content Placeholder 2"/>
          <p:cNvSpPr>
            <a:spLocks noGrp="1"/>
          </p:cNvSpPr>
          <p:nvPr>
            <p:ph idx="1"/>
          </p:nvPr>
        </p:nvSpPr>
        <p:spPr/>
        <p:txBody>
          <a:bodyPr>
            <a:normAutofit lnSpcReduction="10000"/>
          </a:bodyPr>
          <a:lstStyle/>
          <a:p>
            <a:pPr marL="297180" indent="-571500">
              <a:defRPr/>
            </a:pPr>
            <a:r>
              <a:rPr lang="en-US" sz="2200" dirty="0"/>
              <a:t>The IBT has proven to be a successful restructuring tool that can result in operational and capital efficiencies for (re)insurance companies.</a:t>
            </a:r>
          </a:p>
          <a:p>
            <a:pPr marL="297180" indent="-571500">
              <a:defRPr/>
            </a:pPr>
            <a:r>
              <a:rPr lang="en-US" sz="2200" dirty="0"/>
              <a:t>The IBT approval process is a multi-layered regulatory and judicial review with multiple safeguards to ensure the protection of policyholder rights.</a:t>
            </a:r>
          </a:p>
          <a:p>
            <a:pPr marL="297180" indent="-571500">
              <a:defRPr/>
            </a:pPr>
            <a:r>
              <a:rPr lang="en-US" sz="2200" dirty="0"/>
              <a:t>The IBT will permit more efficient management of transferred books of business, and allow dedicated capital and focused solutions to be applied to run-off liabilities.</a:t>
            </a:r>
          </a:p>
          <a:p>
            <a:pPr marL="297180" indent="-571500">
              <a:defRPr/>
            </a:pPr>
            <a:r>
              <a:rPr lang="en-US" sz="2200" dirty="0"/>
              <a:t>State regulators are considering new insurance restructuring legislation. CT - division statute; OK - insurance business transfers; IL - Division legislation and insurance business transfers. </a:t>
            </a:r>
          </a:p>
          <a:p>
            <a:pPr marL="297180" indent="-571500">
              <a:defRPr/>
            </a:pPr>
            <a:r>
              <a:rPr lang="en-US" sz="2200" dirty="0"/>
              <a:t>It is expected that over time the IBT will become a widely accepted business practice in the U.S. marketplace as it has significant strategic importance to (re)insurance companies to allow them to restructure while ensuring that the interests of policyholders are protected.  </a:t>
            </a:r>
          </a:p>
          <a:p>
            <a:endParaRPr lang="en-US" dirty="0"/>
          </a:p>
        </p:txBody>
      </p:sp>
      <p:sp>
        <p:nvSpPr>
          <p:cNvPr id="4" name="Footer Placeholder 3"/>
          <p:cNvSpPr>
            <a:spLocks noGrp="1"/>
          </p:cNvSpPr>
          <p:nvPr>
            <p:ph type="ftr" sz="quarter" idx="11"/>
          </p:nvPr>
        </p:nvSpPr>
        <p:spPr/>
        <p:txBody>
          <a:bodyPr/>
          <a:lstStyle/>
          <a:p>
            <a:r>
              <a:rPr lang="en-US"/>
              <a:t>Proprietary and Confidential Information</a:t>
            </a:r>
          </a:p>
        </p:txBody>
      </p:sp>
    </p:spTree>
    <p:extLst>
      <p:ext uri="{BB962C8B-B14F-4D97-AF65-F5344CB8AC3E}">
        <p14:creationId xmlns:p14="http://schemas.microsoft.com/office/powerpoint/2010/main" val="40270334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1117</Words>
  <Application>Microsoft Office PowerPoint</Application>
  <PresentationFormat>Widescreen</PresentationFormat>
  <Paragraphs>145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THE INSURANCE BUSINESS TRANSFER</vt:lpstr>
      <vt:lpstr> The U.S. (re)insurance run-off market In search of finality </vt:lpstr>
      <vt:lpstr> Recent regulatory actions Regulators are responding to the need for restructuring legislation  </vt:lpstr>
      <vt:lpstr>The Insurance Business Transfer The first option to provide economic and legal finality</vt:lpstr>
      <vt:lpstr>The IBT is modeled on the UK Part VII Transfer The UK Part VII Transfer is a successful business model</vt:lpstr>
      <vt:lpstr>Application of the IBT The IBT has many uses</vt:lpstr>
      <vt:lpstr>Policyholder Protections of the IBT Consistent with the strong policyholder protection that currently exists in U.S. law, the  IBT approval process contains provisions that address policyholder concerns</vt:lpstr>
      <vt:lpstr>Why consider an IBT? The IBT provides a range of benefits for both the transferring and assuming company</vt:lpstr>
      <vt:lpstr>Conclusion</vt:lpstr>
      <vt:lpstr>Biography</vt:lpstr>
      <vt:lpstr> Presentation Prepared by Richard Newton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INSURANCE BUSINESS TRANSFER</dc:title>
  <dc:creator>Dan Cotter</dc:creator>
  <cp:lastModifiedBy>Dan Cotter</cp:lastModifiedBy>
  <cp:revision>1</cp:revision>
  <dcterms:modified xsi:type="dcterms:W3CDTF">2017-11-17T16:53:12Z</dcterms:modified>
</cp:coreProperties>
</file>